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5" r:id="rId4"/>
    <p:sldMasterId id="2147483753" r:id="rId5"/>
  </p:sldMasterIdLst>
  <p:notesMasterIdLst>
    <p:notesMasterId r:id="rId34"/>
  </p:notesMasterIdLst>
  <p:handoutMasterIdLst>
    <p:handoutMasterId r:id="rId35"/>
  </p:handoutMasterIdLst>
  <p:sldIdLst>
    <p:sldId id="263" r:id="rId6"/>
    <p:sldId id="331" r:id="rId7"/>
    <p:sldId id="342" r:id="rId8"/>
    <p:sldId id="678" r:id="rId9"/>
    <p:sldId id="351" r:id="rId10"/>
    <p:sldId id="348" r:id="rId11"/>
    <p:sldId id="676" r:id="rId12"/>
    <p:sldId id="677" r:id="rId13"/>
    <p:sldId id="349" r:id="rId14"/>
    <p:sldId id="698" r:id="rId15"/>
    <p:sldId id="695" r:id="rId16"/>
    <p:sldId id="692" r:id="rId17"/>
    <p:sldId id="690" r:id="rId18"/>
    <p:sldId id="671" r:id="rId19"/>
    <p:sldId id="659" r:id="rId20"/>
    <p:sldId id="683" r:id="rId21"/>
    <p:sldId id="350" r:id="rId22"/>
    <p:sldId id="672" r:id="rId23"/>
    <p:sldId id="691" r:id="rId24"/>
    <p:sldId id="697" r:id="rId25"/>
    <p:sldId id="694" r:id="rId26"/>
    <p:sldId id="674" r:id="rId27"/>
    <p:sldId id="650" r:id="rId28"/>
    <p:sldId id="673" r:id="rId29"/>
    <p:sldId id="696" r:id="rId30"/>
    <p:sldId id="345" r:id="rId31"/>
    <p:sldId id="340" r:id="rId32"/>
    <p:sldId id="339" r:id="rId33"/>
  </p:sldIdLst>
  <p:sldSz cx="12192000" cy="6858000"/>
  <p:notesSz cx="6797675" cy="9926638"/>
  <p:custDataLst>
    <p:tags r:id="rId36"/>
  </p:custDataLst>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845" userDrawn="1">
          <p15:clr>
            <a:srgbClr val="A4A3A4"/>
          </p15:clr>
        </p15:guide>
        <p15:guide id="5" pos="574" userDrawn="1">
          <p15:clr>
            <a:srgbClr val="A4A3A4"/>
          </p15:clr>
        </p15:guide>
        <p15:guide id="6" pos="7101" userDrawn="1">
          <p15:clr>
            <a:srgbClr val="A4A3A4"/>
          </p15:clr>
        </p15:guide>
        <p15:guide id="7" orient="horz" pos="3521"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in Rye-Danjelsen" initials="ER" lastIdx="20" clrIdx="0">
    <p:extLst>
      <p:ext uri="{19B8F6BF-5375-455C-9EA6-DF929625EA0E}">
        <p15:presenceInfo xmlns:p15="http://schemas.microsoft.com/office/powerpoint/2012/main" userId="S-1-5-21-1634941473-1398440489-521539862-11851" providerId="AD"/>
      </p:ext>
    </p:extLst>
  </p:cmAuthor>
  <p:cmAuthor id="2" name="elin.rye-danjelsen@folkhalsomyndigheten.se" initials="e" lastIdx="6" clrIdx="1">
    <p:extLst>
      <p:ext uri="{19B8F6BF-5375-455C-9EA6-DF929625EA0E}">
        <p15:presenceInfo xmlns:p15="http://schemas.microsoft.com/office/powerpoint/2012/main" userId="elin.rye-danjelsen@folkhalsomyndigheten.se" providerId="None"/>
      </p:ext>
    </p:extLst>
  </p:cmAuthor>
  <p:cmAuthor id="3" name="Elin Rye-Danjelsen" initials="ERD" lastIdx="1" clrIdx="2">
    <p:extLst>
      <p:ext uri="{19B8F6BF-5375-455C-9EA6-DF929625EA0E}">
        <p15:presenceInfo xmlns:p15="http://schemas.microsoft.com/office/powerpoint/2012/main" userId="S::elin.rye-danjelsen@folkhalsomyndigheten.se::96f3a8d0-a564-4e6f-b5e7-0646f0113b2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AFA"/>
    <a:srgbClr val="BABABA"/>
    <a:srgbClr val="0065AC"/>
    <a:srgbClr val="6DC1B9"/>
    <a:srgbClr val="009284"/>
    <a:srgbClr val="41AEA4"/>
    <a:srgbClr val="CCE8E5"/>
    <a:srgbClr val="E5F5F2"/>
    <a:srgbClr val="CCE0ED"/>
    <a:srgbClr val="E5F0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just format 1 - Dekorfärg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000" autoAdjust="0"/>
  </p:normalViewPr>
  <p:slideViewPr>
    <p:cSldViewPr showGuides="1">
      <p:cViewPr varScale="1">
        <p:scale>
          <a:sx n="57" d="100"/>
          <a:sy n="57" d="100"/>
        </p:scale>
        <p:origin x="844" y="36"/>
      </p:cViewPr>
      <p:guideLst>
        <p:guide orient="horz" pos="845"/>
        <p:guide pos="574"/>
        <p:guide pos="7101"/>
        <p:guide orient="horz" pos="3521"/>
      </p:guideLst>
    </p:cSldViewPr>
  </p:slideViewPr>
  <p:outlineViewPr>
    <p:cViewPr>
      <p:scale>
        <a:sx n="33" d="100"/>
        <a:sy n="33" d="100"/>
      </p:scale>
      <p:origin x="0" y="-1812"/>
    </p:cViewPr>
  </p:outlineViewPr>
  <p:notesTextViewPr>
    <p:cViewPr>
      <p:scale>
        <a:sx n="3" d="2"/>
        <a:sy n="3" d="2"/>
      </p:scale>
      <p:origin x="0" y="0"/>
    </p:cViewPr>
  </p:notesTextViewPr>
  <p:sorterViewPr>
    <p:cViewPr>
      <p:scale>
        <a:sx n="74" d="100"/>
        <a:sy n="74" d="100"/>
      </p:scale>
      <p:origin x="0" y="0"/>
    </p:cViewPr>
  </p:sorterViewPr>
  <p:notesViewPr>
    <p:cSldViewPr showGuides="1">
      <p:cViewPr>
        <p:scale>
          <a:sx n="75" d="100"/>
          <a:sy n="75" d="100"/>
        </p:scale>
        <p:origin x="4026" y="17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viewProps" Target="viewProp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434047" y="1"/>
            <a:ext cx="2826894" cy="496332"/>
          </a:xfrm>
          <a:prstGeom prst="rect">
            <a:avLst/>
          </a:prstGeom>
        </p:spPr>
        <p:txBody>
          <a:bodyPr vert="horz" lIns="95562" tIns="47781" rIns="95562" bIns="47781" rtlCol="0" anchor="b" anchorCtr="0"/>
          <a:lstStyle>
            <a:lvl1pPr algn="l">
              <a:defRPr sz="1300"/>
            </a:lvl1pPr>
          </a:lstStyle>
          <a:p>
            <a:endParaRPr lang="sv-SE" sz="1200" dirty="0">
              <a:latin typeface="Tahoma" panose="020B0604030504040204" pitchFamily="34" charset="0"/>
              <a:ea typeface="Tahoma" panose="020B0604030504040204" pitchFamily="34" charset="0"/>
              <a:cs typeface="Tahoma" panose="020B0604030504040204" pitchFamily="34" charset="0"/>
            </a:endParaRPr>
          </a:p>
        </p:txBody>
      </p:sp>
      <p:sp>
        <p:nvSpPr>
          <p:cNvPr id="3" name="Platshållare för datum 2"/>
          <p:cNvSpPr>
            <a:spLocks noGrp="1"/>
          </p:cNvSpPr>
          <p:nvPr>
            <p:ph type="dt" sz="quarter" idx="1"/>
          </p:nvPr>
        </p:nvSpPr>
        <p:spPr>
          <a:xfrm>
            <a:off x="3605684" y="1"/>
            <a:ext cx="2738813" cy="496332"/>
          </a:xfrm>
          <a:prstGeom prst="rect">
            <a:avLst/>
          </a:prstGeom>
        </p:spPr>
        <p:txBody>
          <a:bodyPr vert="horz" lIns="95562" tIns="47781" rIns="95562" bIns="47781" rtlCol="0" anchor="b" anchorCtr="0"/>
          <a:lstStyle>
            <a:lvl1pPr algn="r">
              <a:defRPr sz="1300"/>
            </a:lvl1pPr>
          </a:lstStyle>
          <a:p>
            <a:fld id="{41AE9EB3-8931-49C7-BE2C-A6174C33ACB4}" type="datetimeFigureOut">
              <a:rPr lang="sv-SE" sz="1200">
                <a:latin typeface="Tahoma" panose="020B0604030504040204" pitchFamily="34" charset="0"/>
                <a:ea typeface="Tahoma" panose="020B0604030504040204" pitchFamily="34" charset="0"/>
                <a:cs typeface="Tahoma" panose="020B0604030504040204" pitchFamily="34" charset="0"/>
              </a:rPr>
              <a:t>2026-09-23</a:t>
            </a:fld>
            <a:endParaRPr lang="sv-SE" sz="1200" dirty="0">
              <a:latin typeface="Tahoma" panose="020B0604030504040204" pitchFamily="34" charset="0"/>
              <a:ea typeface="Tahoma" panose="020B0604030504040204" pitchFamily="34" charset="0"/>
              <a:cs typeface="Tahoma" panose="020B0604030504040204" pitchFamily="34" charset="0"/>
            </a:endParaRPr>
          </a:p>
        </p:txBody>
      </p:sp>
      <p:sp>
        <p:nvSpPr>
          <p:cNvPr id="5" name="Platshållare för bildnummer 4"/>
          <p:cNvSpPr>
            <a:spLocks noGrp="1"/>
          </p:cNvSpPr>
          <p:nvPr>
            <p:ph type="sldNum" sz="quarter" idx="3"/>
          </p:nvPr>
        </p:nvSpPr>
        <p:spPr>
          <a:xfrm>
            <a:off x="3605684" y="9571336"/>
            <a:ext cx="2738813" cy="353580"/>
          </a:xfrm>
          <a:prstGeom prst="rect">
            <a:avLst/>
          </a:prstGeom>
        </p:spPr>
        <p:txBody>
          <a:bodyPr vert="horz" lIns="95562" tIns="47781" rIns="95562" bIns="47781" rtlCol="0" anchor="t" anchorCtr="0"/>
          <a:lstStyle>
            <a:lvl1pPr algn="r">
              <a:defRPr sz="1300"/>
            </a:lvl1pPr>
          </a:lstStyle>
          <a:p>
            <a:fld id="{37EE2D9D-F385-4CF0-A100-034B5F23D549}" type="slidenum">
              <a:rPr lang="sv-SE" sz="1200">
                <a:latin typeface="Tahoma" panose="020B0604030504040204" pitchFamily="34" charset="0"/>
                <a:ea typeface="Tahoma" panose="020B0604030504040204" pitchFamily="34" charset="0"/>
                <a:cs typeface="Tahoma" panose="020B0604030504040204" pitchFamily="34" charset="0"/>
              </a:rPr>
              <a:t>‹#›</a:t>
            </a:fld>
            <a:endParaRPr lang="sv-SE" sz="1200" dirty="0">
              <a:latin typeface="Tahoma" panose="020B0604030504040204" pitchFamily="34" charset="0"/>
              <a:ea typeface="Tahoma" panose="020B0604030504040204" pitchFamily="34" charset="0"/>
              <a:cs typeface="Tahoma" panose="020B0604030504040204" pitchFamily="34" charset="0"/>
            </a:endParaRPr>
          </a:p>
        </p:txBody>
      </p:sp>
      <p:sp>
        <p:nvSpPr>
          <p:cNvPr id="4" name="textruta 3"/>
          <p:cNvSpPr txBox="1"/>
          <p:nvPr/>
        </p:nvSpPr>
        <p:spPr>
          <a:xfrm>
            <a:off x="434045" y="9571830"/>
            <a:ext cx="2826895" cy="354807"/>
          </a:xfrm>
          <a:prstGeom prst="rect">
            <a:avLst/>
          </a:prstGeom>
          <a:noFill/>
        </p:spPr>
        <p:txBody>
          <a:bodyPr wrap="square" lIns="88221" tIns="44111" rIns="88221" bIns="44111" rtlCol="0">
            <a:normAutofit/>
          </a:bodyPr>
          <a:lstStyle/>
          <a:p>
            <a:r>
              <a:rPr lang="sv-SE" sz="1200" dirty="0">
                <a:latin typeface="Tahoma" panose="020B0604030504040204" pitchFamily="34" charset="0"/>
                <a:ea typeface="Tahoma" panose="020B0604030504040204" pitchFamily="34" charset="0"/>
                <a:cs typeface="Tahoma" panose="020B0604030504040204" pitchFamily="34" charset="0"/>
              </a:rPr>
              <a:t>Folkhälsomyndigheten</a:t>
            </a:r>
          </a:p>
        </p:txBody>
      </p:sp>
      <p:grpSp>
        <p:nvGrpSpPr>
          <p:cNvPr id="9" name="Grupp 8"/>
          <p:cNvGrpSpPr/>
          <p:nvPr/>
        </p:nvGrpSpPr>
        <p:grpSpPr>
          <a:xfrm>
            <a:off x="-8804" y="9279066"/>
            <a:ext cx="6807920" cy="36406"/>
            <a:chOff x="0" y="6619124"/>
            <a:chExt cx="7471719" cy="37536"/>
          </a:xfrm>
        </p:grpSpPr>
        <p:cxnSp>
          <p:nvCxnSpPr>
            <p:cNvPr id="10" name="Rak koppling 9"/>
            <p:cNvCxnSpPr/>
            <p:nvPr userDrawn="1"/>
          </p:nvCxnSpPr>
          <p:spPr>
            <a:xfrm>
              <a:off x="0" y="6619124"/>
              <a:ext cx="747171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1" name="Rak koppling 10"/>
            <p:cNvCxnSpPr/>
            <p:nvPr userDrawn="1"/>
          </p:nvCxnSpPr>
          <p:spPr>
            <a:xfrm>
              <a:off x="0" y="6656660"/>
              <a:ext cx="6120000" cy="0"/>
            </a:xfrm>
            <a:prstGeom prst="line">
              <a:avLst/>
            </a:prstGeom>
            <a:ln w="19050">
              <a:solidFill>
                <a:srgbClr val="00928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839991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90488" y="1"/>
            <a:ext cx="4676501" cy="496332"/>
          </a:xfrm>
          <a:prstGeom prst="rect">
            <a:avLst/>
          </a:prstGeom>
        </p:spPr>
        <p:txBody>
          <a:bodyPr vert="horz" lIns="95562" tIns="47781" rIns="95562" bIns="47781" rtlCol="0" anchor="b" anchorCtr="0"/>
          <a:lstStyle>
            <a:lvl1pPr algn="l">
              <a:defRPr sz="1200">
                <a:latin typeface="Tahoma" panose="020B0604030504040204" pitchFamily="34" charset="0"/>
                <a:ea typeface="Tahoma" panose="020B0604030504040204" pitchFamily="34" charset="0"/>
                <a:cs typeface="Tahoma" panose="020B0604030504040204" pitchFamily="34" charset="0"/>
              </a:defRPr>
            </a:lvl1pPr>
          </a:lstStyle>
          <a:p>
            <a:endParaRPr lang="sv-SE" dirty="0"/>
          </a:p>
        </p:txBody>
      </p:sp>
      <p:sp>
        <p:nvSpPr>
          <p:cNvPr id="3" name="Platshållare för datum 2"/>
          <p:cNvSpPr>
            <a:spLocks noGrp="1"/>
          </p:cNvSpPr>
          <p:nvPr>
            <p:ph type="dt" idx="1"/>
          </p:nvPr>
        </p:nvSpPr>
        <p:spPr>
          <a:xfrm>
            <a:off x="4897760" y="1"/>
            <a:ext cx="1446737" cy="496332"/>
          </a:xfrm>
          <a:prstGeom prst="rect">
            <a:avLst/>
          </a:prstGeom>
        </p:spPr>
        <p:txBody>
          <a:bodyPr vert="horz" lIns="95562" tIns="47781" rIns="95562" bIns="47781" rtlCol="0" anchor="b" anchorCtr="0"/>
          <a:lstStyle>
            <a:lvl1pPr algn="r">
              <a:defRPr sz="1200">
                <a:latin typeface="Tahoma" panose="020B0604030504040204" pitchFamily="34" charset="0"/>
                <a:ea typeface="Tahoma" panose="020B0604030504040204" pitchFamily="34" charset="0"/>
                <a:cs typeface="Tahoma" panose="020B0604030504040204" pitchFamily="34" charset="0"/>
              </a:defRPr>
            </a:lvl1pPr>
          </a:lstStyle>
          <a:p>
            <a:fld id="{33324598-625F-4279-8712-6568122A40DD}" type="datetimeFigureOut">
              <a:rPr lang="sv-SE" smtClean="0"/>
              <a:pPr/>
              <a:t>2026-09-23</a:t>
            </a:fld>
            <a:endParaRPr lang="sv-SE" dirty="0"/>
          </a:p>
        </p:txBody>
      </p:sp>
      <p:sp>
        <p:nvSpPr>
          <p:cNvPr id="4" name="Platshållare för bildobjekt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5562" tIns="47781" rIns="95562" bIns="47781" rtlCol="0" anchor="ctr"/>
          <a:lstStyle/>
          <a:p>
            <a:endParaRPr lang="sv-SE" dirty="0"/>
          </a:p>
        </p:txBody>
      </p:sp>
      <p:sp>
        <p:nvSpPr>
          <p:cNvPr id="5" name="Platshållare för anteckningar 4"/>
          <p:cNvSpPr>
            <a:spLocks noGrp="1"/>
          </p:cNvSpPr>
          <p:nvPr>
            <p:ph type="body" sz="quarter" idx="3"/>
          </p:nvPr>
        </p:nvSpPr>
        <p:spPr>
          <a:xfrm>
            <a:off x="464837" y="4715153"/>
            <a:ext cx="5868000" cy="4466987"/>
          </a:xfrm>
          <a:prstGeom prst="rect">
            <a:avLst/>
          </a:prstGeom>
        </p:spPr>
        <p:txBody>
          <a:bodyPr vert="horz" lIns="95562" tIns="47781" rIns="95562" bIns="47781"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1886670" y="9428584"/>
            <a:ext cx="3680816" cy="496332"/>
          </a:xfrm>
          <a:prstGeom prst="rect">
            <a:avLst/>
          </a:prstGeom>
        </p:spPr>
        <p:txBody>
          <a:bodyPr vert="horz" lIns="95562" tIns="47781" rIns="95562" bIns="47781" rtlCol="0" anchor="t" anchorCtr="0"/>
          <a:lstStyle>
            <a:lvl1pPr algn="l">
              <a:defRPr sz="1200">
                <a:latin typeface="Tahoma" panose="020B0604030504040204" pitchFamily="34" charset="0"/>
                <a:ea typeface="Tahoma" panose="020B0604030504040204" pitchFamily="34" charset="0"/>
                <a:cs typeface="Tahoma" panose="020B0604030504040204" pitchFamily="34" charset="0"/>
              </a:defRPr>
            </a:lvl1pPr>
          </a:lstStyle>
          <a:p>
            <a:endParaRPr lang="sv-SE" dirty="0"/>
          </a:p>
        </p:txBody>
      </p:sp>
      <p:sp>
        <p:nvSpPr>
          <p:cNvPr id="7" name="Platshållare för bildnummer 6"/>
          <p:cNvSpPr>
            <a:spLocks noGrp="1"/>
          </p:cNvSpPr>
          <p:nvPr>
            <p:ph type="sldNum" sz="quarter" idx="5"/>
          </p:nvPr>
        </p:nvSpPr>
        <p:spPr>
          <a:xfrm>
            <a:off x="5666303" y="9428584"/>
            <a:ext cx="678194" cy="496332"/>
          </a:xfrm>
          <a:prstGeom prst="rect">
            <a:avLst/>
          </a:prstGeom>
        </p:spPr>
        <p:txBody>
          <a:bodyPr vert="horz" lIns="95562" tIns="47781" rIns="95562" bIns="47781" rtlCol="0" anchor="t" anchorCtr="0"/>
          <a:lstStyle>
            <a:lvl1pPr algn="r">
              <a:defRPr sz="1200">
                <a:latin typeface="Tahoma" panose="020B0604030504040204" pitchFamily="34" charset="0"/>
                <a:ea typeface="Tahoma" panose="020B0604030504040204" pitchFamily="34" charset="0"/>
                <a:cs typeface="Tahoma" panose="020B0604030504040204" pitchFamily="34" charset="0"/>
              </a:defRPr>
            </a:lvl1pPr>
          </a:lstStyle>
          <a:p>
            <a:fld id="{8B5362E9-56F8-4489-B0BC-0270E33C950D}" type="slidenum">
              <a:rPr lang="sv-SE" smtClean="0"/>
              <a:pPr/>
              <a:t>‹#›</a:t>
            </a:fld>
            <a:endParaRPr lang="sv-SE" dirty="0"/>
          </a:p>
        </p:txBody>
      </p:sp>
      <p:sp>
        <p:nvSpPr>
          <p:cNvPr id="8" name="textruta 7"/>
          <p:cNvSpPr txBox="1"/>
          <p:nvPr/>
        </p:nvSpPr>
        <p:spPr>
          <a:xfrm>
            <a:off x="90488" y="9428584"/>
            <a:ext cx="1796182" cy="273749"/>
          </a:xfrm>
          <a:prstGeom prst="rect">
            <a:avLst/>
          </a:prstGeom>
          <a:noFill/>
        </p:spPr>
        <p:txBody>
          <a:bodyPr wrap="square" lIns="88221" tIns="44111" rIns="88221" bIns="44111" rtlCol="0">
            <a:spAutoFit/>
          </a:bodyPr>
          <a:lstStyle/>
          <a:p>
            <a:pPr algn="l"/>
            <a:r>
              <a:rPr lang="sv-SE" sz="1200" dirty="0">
                <a:latin typeface="Tahoma" panose="020B0604030504040204" pitchFamily="34" charset="0"/>
                <a:ea typeface="Tahoma" panose="020B0604030504040204" pitchFamily="34" charset="0"/>
                <a:cs typeface="Tahoma" panose="020B0604030504040204" pitchFamily="34" charset="0"/>
              </a:rPr>
              <a:t>Folkhälsomyndigheten</a:t>
            </a:r>
          </a:p>
        </p:txBody>
      </p:sp>
      <p:grpSp>
        <p:nvGrpSpPr>
          <p:cNvPr id="15" name="Grupp 14"/>
          <p:cNvGrpSpPr/>
          <p:nvPr/>
        </p:nvGrpSpPr>
        <p:grpSpPr>
          <a:xfrm>
            <a:off x="-8804" y="9279066"/>
            <a:ext cx="6807920" cy="36406"/>
            <a:chOff x="0" y="6619124"/>
            <a:chExt cx="7471719" cy="37536"/>
          </a:xfrm>
        </p:grpSpPr>
        <p:cxnSp>
          <p:nvCxnSpPr>
            <p:cNvPr id="16" name="Rak koppling 15"/>
            <p:cNvCxnSpPr/>
            <p:nvPr userDrawn="1"/>
          </p:nvCxnSpPr>
          <p:spPr>
            <a:xfrm>
              <a:off x="0" y="6619124"/>
              <a:ext cx="7471719"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Rak koppling 16"/>
            <p:cNvCxnSpPr/>
            <p:nvPr userDrawn="1"/>
          </p:nvCxnSpPr>
          <p:spPr>
            <a:xfrm>
              <a:off x="0" y="6656660"/>
              <a:ext cx="6120000" cy="0"/>
            </a:xfrm>
            <a:prstGeom prst="line">
              <a:avLst/>
            </a:prstGeom>
            <a:ln w="19050">
              <a:solidFill>
                <a:srgbClr val="00928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357020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spcAft>
        <a:spcPts val="600"/>
      </a:spcAft>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spcAft>
        <a:spcPts val="600"/>
      </a:spcAft>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spcAft>
        <a:spcPts val="600"/>
      </a:spcAft>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spcAft>
        <a:spcPts val="600"/>
      </a:spcAft>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8B5362E9-56F8-4489-B0BC-0270E33C950D}" type="slidenum">
              <a:rPr lang="sv-SE" smtClean="0"/>
              <a:pPr/>
              <a:t>1</a:t>
            </a:fld>
            <a:endParaRPr lang="sv-SE" dirty="0"/>
          </a:p>
        </p:txBody>
      </p:sp>
    </p:spTree>
    <p:extLst>
      <p:ext uri="{BB962C8B-B14F-4D97-AF65-F5344CB8AC3E}">
        <p14:creationId xmlns:p14="http://schemas.microsoft.com/office/powerpoint/2010/main" val="653615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B5362E9-56F8-4489-B0BC-0270E33C950D}" type="slidenum">
              <a:rPr lang="sv-SE" smtClean="0"/>
              <a:pPr/>
              <a:t>2</a:t>
            </a:fld>
            <a:endParaRPr lang="sv-SE" dirty="0"/>
          </a:p>
        </p:txBody>
      </p:sp>
    </p:spTree>
    <p:extLst>
      <p:ext uri="{BB962C8B-B14F-4D97-AF65-F5344CB8AC3E}">
        <p14:creationId xmlns:p14="http://schemas.microsoft.com/office/powerpoint/2010/main" val="526358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8B5362E9-56F8-4489-B0BC-0270E33C950D}" type="slidenum">
              <a:rPr lang="sv-SE" smtClean="0"/>
              <a:pPr/>
              <a:t>3</a:t>
            </a:fld>
            <a:endParaRPr lang="sv-SE" dirty="0"/>
          </a:p>
        </p:txBody>
      </p:sp>
    </p:spTree>
    <p:extLst>
      <p:ext uri="{BB962C8B-B14F-4D97-AF65-F5344CB8AC3E}">
        <p14:creationId xmlns:p14="http://schemas.microsoft.com/office/powerpoint/2010/main" val="52635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1"/>
            <a:r>
              <a:rPr lang="sv-SE" dirty="0" err="1"/>
              <a:t>Internal</a:t>
            </a:r>
            <a:r>
              <a:rPr lang="sv-SE" dirty="0"/>
              <a:t> research </a:t>
            </a:r>
            <a:r>
              <a:rPr lang="sv-SE" dirty="0" err="1"/>
              <a:t>group</a:t>
            </a:r>
            <a:endParaRPr lang="sv-SE" dirty="0"/>
          </a:p>
          <a:p>
            <a:pPr lvl="1"/>
            <a:r>
              <a:rPr lang="sv-SE" dirty="0"/>
              <a:t>Civil </a:t>
            </a:r>
            <a:r>
              <a:rPr lang="sv-SE" dirty="0" err="1"/>
              <a:t>society</a:t>
            </a:r>
            <a:r>
              <a:rPr lang="sv-SE" dirty="0"/>
              <a:t> </a:t>
            </a:r>
            <a:r>
              <a:rPr lang="sv-SE" dirty="0" err="1"/>
              <a:t>organizations</a:t>
            </a:r>
            <a:r>
              <a:rPr lang="sv-SE" dirty="0"/>
              <a:t> </a:t>
            </a:r>
            <a:r>
              <a:rPr lang="sv-SE" dirty="0" err="1"/>
              <a:t>receiving</a:t>
            </a:r>
            <a:r>
              <a:rPr lang="sv-SE" dirty="0"/>
              <a:t> grants from the </a:t>
            </a:r>
            <a:r>
              <a:rPr lang="sv-SE" dirty="0" err="1"/>
              <a:t>government</a:t>
            </a:r>
            <a:r>
              <a:rPr lang="sv-SE" dirty="0"/>
              <a:t> for to </a:t>
            </a:r>
            <a:r>
              <a:rPr lang="sv-SE" dirty="0" err="1"/>
              <a:t>work</a:t>
            </a:r>
            <a:r>
              <a:rPr lang="sv-SE" dirty="0"/>
              <a:t> </a:t>
            </a:r>
            <a:r>
              <a:rPr lang="sv-SE" dirty="0" err="1"/>
              <a:t>with</a:t>
            </a:r>
            <a:r>
              <a:rPr lang="sv-SE" dirty="0"/>
              <a:t> HIV and STI prevention</a:t>
            </a:r>
          </a:p>
          <a:p>
            <a:pPr lvl="1"/>
            <a:r>
              <a:rPr lang="sv-SE" dirty="0"/>
              <a:t>Regional </a:t>
            </a:r>
            <a:r>
              <a:rPr lang="sv-SE" dirty="0" err="1"/>
              <a:t>coordinators</a:t>
            </a:r>
            <a:r>
              <a:rPr lang="sv-SE" dirty="0"/>
              <a:t> </a:t>
            </a:r>
            <a:r>
              <a:rPr lang="sv-SE" dirty="0" err="1"/>
              <a:t>within</a:t>
            </a:r>
            <a:r>
              <a:rPr lang="sv-SE" dirty="0"/>
              <a:t> the </a:t>
            </a:r>
            <a:r>
              <a:rPr lang="sv-SE" dirty="0" err="1"/>
              <a:t>field</a:t>
            </a:r>
            <a:r>
              <a:rPr lang="sv-SE" dirty="0"/>
              <a:t> </a:t>
            </a:r>
            <a:r>
              <a:rPr lang="sv-SE" dirty="0" err="1"/>
              <a:t>of</a:t>
            </a:r>
            <a:r>
              <a:rPr lang="sv-SE" dirty="0"/>
              <a:t> SRHR, HIV and STI</a:t>
            </a:r>
          </a:p>
          <a:p>
            <a:pPr lvl="1"/>
            <a:r>
              <a:rPr lang="sv-SE" dirty="0"/>
              <a:t>The </a:t>
            </a:r>
            <a:r>
              <a:rPr lang="sv-SE" dirty="0" err="1"/>
              <a:t>authority</a:t>
            </a:r>
            <a:r>
              <a:rPr lang="sv-SE" dirty="0"/>
              <a:t> </a:t>
            </a:r>
            <a:r>
              <a:rPr lang="sv-SE" dirty="0" err="1"/>
              <a:t>network</a:t>
            </a:r>
            <a:r>
              <a:rPr lang="sv-SE" dirty="0"/>
              <a:t> for HIV, STI and SRHR</a:t>
            </a:r>
          </a:p>
          <a:p>
            <a:pPr lvl="1"/>
            <a:r>
              <a:rPr lang="sv-SE" dirty="0"/>
              <a:t>The </a:t>
            </a:r>
            <a:r>
              <a:rPr lang="sv-SE" dirty="0" err="1"/>
              <a:t>conference</a:t>
            </a:r>
            <a:r>
              <a:rPr lang="sv-SE" dirty="0"/>
              <a:t> on HIV in </a:t>
            </a:r>
            <a:r>
              <a:rPr lang="sv-SE" dirty="0" err="1"/>
              <a:t>children</a:t>
            </a:r>
            <a:endParaRPr lang="sv-SE" dirty="0"/>
          </a:p>
          <a:p>
            <a:pPr lvl="1"/>
            <a:r>
              <a:rPr lang="sv-SE" dirty="0"/>
              <a:t>The Sexual Health Conference </a:t>
            </a:r>
            <a:r>
              <a:rPr lang="sv-SE" dirty="0" err="1"/>
              <a:t>with</a:t>
            </a:r>
            <a:r>
              <a:rPr lang="sv-SE" dirty="0"/>
              <a:t> </a:t>
            </a:r>
            <a:r>
              <a:rPr lang="sv-SE" dirty="0" err="1"/>
              <a:t>invited</a:t>
            </a:r>
            <a:r>
              <a:rPr lang="sv-SE" dirty="0"/>
              <a:t> </a:t>
            </a:r>
            <a:r>
              <a:rPr lang="sv-SE" dirty="0" err="1"/>
              <a:t>professionals</a:t>
            </a:r>
            <a:endParaRPr lang="sv-SE" dirty="0"/>
          </a:p>
          <a:p>
            <a:pPr lvl="1"/>
            <a:endParaRPr lang="sv-SE" dirty="0"/>
          </a:p>
          <a:p>
            <a:pPr lvl="1"/>
            <a:r>
              <a:rPr lang="sv-SE" dirty="0"/>
              <a:t>Intern forskargrupp</a:t>
            </a:r>
          </a:p>
          <a:p>
            <a:pPr lvl="1"/>
            <a:r>
              <a:rPr lang="sv-SE" dirty="0"/>
              <a:t>Civilsamhällets organisationer som får statsbidrag för att arbeta med hiv och STI</a:t>
            </a:r>
          </a:p>
          <a:p>
            <a:pPr lvl="1"/>
            <a:r>
              <a:rPr lang="sv-SE" dirty="0"/>
              <a:t>Regionala samordnare inom SRHR, hiv, STI</a:t>
            </a:r>
          </a:p>
          <a:p>
            <a:pPr lvl="1"/>
            <a:r>
              <a:rPr lang="sv-SE" dirty="0"/>
              <a:t>Myndighetsnätverket för hiv, STI och SRHR </a:t>
            </a:r>
          </a:p>
          <a:p>
            <a:pPr lvl="1"/>
            <a:r>
              <a:rPr lang="sv-SE" dirty="0" err="1"/>
              <a:t>Barnhivkonferensen</a:t>
            </a:r>
            <a:endParaRPr lang="sv-SE" dirty="0"/>
          </a:p>
          <a:p>
            <a:pPr lvl="1"/>
            <a:r>
              <a:rPr lang="sv-SE" dirty="0"/>
              <a:t>Sexhälsokonferensen med inbjudna professioner</a:t>
            </a:r>
          </a:p>
          <a:p>
            <a:pPr lvl="1"/>
            <a:endParaRPr lang="sv-SE" dirty="0"/>
          </a:p>
          <a:p>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4</a:t>
            </a:fld>
            <a:endParaRPr lang="sv-SE" dirty="0"/>
          </a:p>
        </p:txBody>
      </p:sp>
    </p:spTree>
    <p:extLst>
      <p:ext uri="{BB962C8B-B14F-4D97-AF65-F5344CB8AC3E}">
        <p14:creationId xmlns:p14="http://schemas.microsoft.com/office/powerpoint/2010/main" val="6234628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InfCAREHIV. Gruppen: 8588 personer (årsskiftet 2024/2025)</a:t>
            </a:r>
            <a:br>
              <a:rPr lang="sv-SE" dirty="0"/>
            </a:br>
            <a:r>
              <a:rPr lang="sv-SE" sz="1000" dirty="0"/>
              <a:t>Källa: </a:t>
            </a:r>
            <a:r>
              <a:rPr lang="sv-SE" sz="1000" dirty="0" err="1"/>
              <a:t>InfCareHIV</a:t>
            </a:r>
            <a:r>
              <a:rPr lang="sv-SE" sz="1000" dirty="0"/>
              <a:t> (årsrapport för 2024)</a:t>
            </a:r>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9</a:t>
            </a:fld>
            <a:endParaRPr lang="sv-SE" dirty="0"/>
          </a:p>
        </p:txBody>
      </p:sp>
    </p:spTree>
    <p:extLst>
      <p:ext uri="{BB962C8B-B14F-4D97-AF65-F5344CB8AC3E}">
        <p14:creationId xmlns:p14="http://schemas.microsoft.com/office/powerpoint/2010/main" val="78303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800" dirty="0">
                <a:effectLst/>
                <a:latin typeface="Times New Roman" panose="02020603050405020304" pitchFamily="18" charset="0"/>
                <a:ea typeface="Times New Roman" panose="02020603050405020304" pitchFamily="18" charset="0"/>
              </a:rPr>
              <a:t>HIV stigma is a socio-</a:t>
            </a:r>
            <a:r>
              <a:rPr lang="sv-SE" sz="1800" dirty="0" err="1">
                <a:effectLst/>
                <a:latin typeface="Times New Roman" panose="02020603050405020304" pitchFamily="18" charset="0"/>
                <a:ea typeface="Times New Roman" panose="02020603050405020304" pitchFamily="18" charset="0"/>
              </a:rPr>
              <a:t>structural</a:t>
            </a:r>
            <a:r>
              <a:rPr lang="sv-SE" sz="1800" dirty="0">
                <a:effectLst/>
                <a:latin typeface="Times New Roman" panose="02020603050405020304" pitchFamily="18" charset="0"/>
                <a:ea typeface="Times New Roman" panose="02020603050405020304" pitchFamily="18" charset="0"/>
              </a:rPr>
              <a:t>, interpersonal, </a:t>
            </a:r>
            <a:r>
              <a:rPr lang="sv-SE" sz="1800" dirty="0" err="1">
                <a:effectLst/>
                <a:latin typeface="Times New Roman" panose="02020603050405020304" pitchFamily="18" charset="0"/>
                <a:ea typeface="Times New Roman" panose="02020603050405020304" pitchFamily="18" charset="0"/>
              </a:rPr>
              <a:t>individual</a:t>
            </a:r>
            <a:r>
              <a:rPr lang="sv-SE" sz="1800" dirty="0">
                <a:effectLst/>
                <a:latin typeface="Times New Roman" panose="02020603050405020304" pitchFamily="18" charset="0"/>
                <a:ea typeface="Times New Roman" panose="02020603050405020304" pitchFamily="18" charset="0"/>
              </a:rPr>
              <a:t> and </a:t>
            </a:r>
            <a:r>
              <a:rPr lang="sv-SE" sz="1800" dirty="0" err="1">
                <a:effectLst/>
                <a:latin typeface="Times New Roman" panose="02020603050405020304" pitchFamily="18" charset="0"/>
                <a:ea typeface="Times New Roman" panose="02020603050405020304" pitchFamily="18" charset="0"/>
              </a:rPr>
              <a:t>psychological</a:t>
            </a:r>
            <a:r>
              <a:rPr lang="sv-SE" sz="1800" dirty="0">
                <a:effectLst/>
                <a:latin typeface="Times New Roman" panose="02020603050405020304" pitchFamily="18" charset="0"/>
                <a:ea typeface="Times New Roman" panose="02020603050405020304" pitchFamily="18" charset="0"/>
              </a:rPr>
              <a:t> </a:t>
            </a:r>
            <a:r>
              <a:rPr lang="sv-SE" sz="1800" dirty="0" err="1">
                <a:effectLst/>
                <a:latin typeface="Times New Roman" panose="02020603050405020304" pitchFamily="18" charset="0"/>
                <a:ea typeface="Times New Roman" panose="02020603050405020304" pitchFamily="18" charset="0"/>
              </a:rPr>
              <a:t>phenomenon</a:t>
            </a:r>
            <a:r>
              <a:rPr lang="sv-SE" sz="1800" dirty="0">
                <a:effectLst/>
                <a:latin typeface="Times New Roman" panose="02020603050405020304" pitchFamily="18" charset="0"/>
                <a:ea typeface="Times New Roman" panose="02020603050405020304" pitchFamily="18" charset="0"/>
              </a:rPr>
              <a:t>.</a:t>
            </a:r>
          </a:p>
          <a:p>
            <a:endParaRPr lang="sv-SE" sz="1800" dirty="0">
              <a:effectLst/>
              <a:latin typeface="Times New Roman" panose="02020603050405020304" pitchFamily="18" charset="0"/>
              <a:ea typeface="Times New Roman" panose="02020603050405020304" pitchFamily="18" charset="0"/>
            </a:endParaRPr>
          </a:p>
          <a:p>
            <a:r>
              <a:rPr lang="sv-SE" sz="1800" dirty="0" err="1">
                <a:effectLst/>
                <a:latin typeface="Times New Roman" panose="02020603050405020304" pitchFamily="18" charset="0"/>
                <a:ea typeface="Times New Roman" panose="02020603050405020304" pitchFamily="18" charset="0"/>
              </a:rPr>
              <a:t>Hivstigma</a:t>
            </a:r>
            <a:r>
              <a:rPr lang="sv-SE" sz="1800" dirty="0">
                <a:effectLst/>
                <a:latin typeface="Times New Roman" panose="02020603050405020304" pitchFamily="18" charset="0"/>
                <a:ea typeface="Times New Roman" panose="02020603050405020304" pitchFamily="18" charset="0"/>
              </a:rPr>
              <a:t> är ett samhällsstrukturellt, mellanmänskligt, individuellt och psykologiskt fenomen </a:t>
            </a:r>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15</a:t>
            </a:fld>
            <a:endParaRPr lang="sv-SE" dirty="0"/>
          </a:p>
        </p:txBody>
      </p:sp>
    </p:spTree>
    <p:extLst>
      <p:ext uri="{BB962C8B-B14F-4D97-AF65-F5344CB8AC3E}">
        <p14:creationId xmlns:p14="http://schemas.microsoft.com/office/powerpoint/2010/main" val="3676509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In </a:t>
            </a:r>
            <a:r>
              <a:rPr lang="sv-SE" dirty="0" err="1"/>
              <a:t>countries</a:t>
            </a:r>
            <a:r>
              <a:rPr lang="sv-SE" dirty="0"/>
              <a:t> </a:t>
            </a:r>
            <a:r>
              <a:rPr lang="sv-SE" dirty="0" err="1"/>
              <a:t>with</a:t>
            </a:r>
            <a:r>
              <a:rPr lang="sv-SE" dirty="0"/>
              <a:t> </a:t>
            </a:r>
            <a:r>
              <a:rPr lang="sv-SE" dirty="0" err="1"/>
              <a:t>high</a:t>
            </a:r>
            <a:r>
              <a:rPr lang="sv-SE" dirty="0"/>
              <a:t> HIV-</a:t>
            </a:r>
            <a:r>
              <a:rPr lang="sv-SE" dirty="0" err="1"/>
              <a:t>prevalence</a:t>
            </a:r>
            <a:r>
              <a:rPr lang="sv-SE" dirty="0"/>
              <a:t>, </a:t>
            </a:r>
            <a:r>
              <a:rPr lang="sv-SE" dirty="0" err="1"/>
              <a:t>more</a:t>
            </a:r>
            <a:r>
              <a:rPr lang="sv-SE" dirty="0"/>
              <a:t> </a:t>
            </a:r>
            <a:r>
              <a:rPr lang="sv-SE" dirty="0" err="1"/>
              <a:t>people</a:t>
            </a:r>
            <a:r>
              <a:rPr lang="sv-SE" dirty="0"/>
              <a:t> </a:t>
            </a:r>
            <a:r>
              <a:rPr lang="sv-SE" dirty="0" err="1"/>
              <a:t>have</a:t>
            </a:r>
            <a:r>
              <a:rPr lang="sv-SE" dirty="0"/>
              <a:t> </a:t>
            </a:r>
            <a:r>
              <a:rPr lang="sv-SE" dirty="0" err="1"/>
              <a:t>experience</a:t>
            </a:r>
            <a:r>
              <a:rPr lang="sv-SE" dirty="0"/>
              <a:t> </a:t>
            </a:r>
            <a:r>
              <a:rPr lang="sv-SE" dirty="0" err="1"/>
              <a:t>of</a:t>
            </a:r>
            <a:r>
              <a:rPr lang="sv-SE" dirty="0"/>
              <a:t> </a:t>
            </a:r>
            <a:r>
              <a:rPr lang="sv-SE" dirty="0" err="1"/>
              <a:t>living</a:t>
            </a:r>
            <a:r>
              <a:rPr lang="sv-SE" dirty="0"/>
              <a:t> </a:t>
            </a:r>
            <a:r>
              <a:rPr lang="sv-SE" dirty="0" err="1"/>
              <a:t>with</a:t>
            </a:r>
            <a:r>
              <a:rPr lang="sv-SE" dirty="0"/>
              <a:t> HIV or </a:t>
            </a:r>
            <a:r>
              <a:rPr lang="sv-SE" dirty="0" err="1"/>
              <a:t>know</a:t>
            </a:r>
            <a:r>
              <a:rPr lang="sv-SE" dirty="0"/>
              <a:t> </a:t>
            </a:r>
            <a:r>
              <a:rPr lang="sv-SE" dirty="0" err="1"/>
              <a:t>someone</a:t>
            </a:r>
            <a:r>
              <a:rPr lang="sv-SE" dirty="0"/>
              <a:t> </a:t>
            </a:r>
            <a:r>
              <a:rPr lang="sv-SE" dirty="0" err="1"/>
              <a:t>who</a:t>
            </a:r>
            <a:r>
              <a:rPr lang="sv-SE" dirty="0"/>
              <a:t> is </a:t>
            </a:r>
            <a:r>
              <a:rPr lang="sv-SE" dirty="0" err="1"/>
              <a:t>living</a:t>
            </a:r>
            <a:r>
              <a:rPr lang="sv-SE" dirty="0"/>
              <a:t> </a:t>
            </a:r>
            <a:r>
              <a:rPr lang="sv-SE" dirty="0" err="1"/>
              <a:t>with</a:t>
            </a:r>
            <a:r>
              <a:rPr lang="sv-SE" dirty="0"/>
              <a:t> HIV, </a:t>
            </a:r>
            <a:r>
              <a:rPr lang="sv-SE" dirty="0" err="1"/>
              <a:t>which</a:t>
            </a:r>
            <a:r>
              <a:rPr lang="sv-SE" dirty="0"/>
              <a:t> </a:t>
            </a:r>
            <a:r>
              <a:rPr lang="sv-SE" dirty="0" err="1"/>
              <a:t>can</a:t>
            </a:r>
            <a:r>
              <a:rPr lang="sv-SE" dirty="0"/>
              <a:t> </a:t>
            </a:r>
            <a:r>
              <a:rPr lang="sv-SE" dirty="0" err="1"/>
              <a:t>contribute</a:t>
            </a:r>
            <a:r>
              <a:rPr lang="sv-SE" dirty="0"/>
              <a:t> to </a:t>
            </a:r>
            <a:r>
              <a:rPr lang="sv-SE" dirty="0" err="1"/>
              <a:t>increased</a:t>
            </a:r>
            <a:r>
              <a:rPr lang="sv-SE" dirty="0"/>
              <a:t> </a:t>
            </a:r>
            <a:r>
              <a:rPr lang="sv-SE" dirty="0" err="1"/>
              <a:t>knowledge</a:t>
            </a:r>
            <a:r>
              <a:rPr lang="sv-SE" dirty="0"/>
              <a:t> and the </a:t>
            </a:r>
            <a:r>
              <a:rPr lang="sv-SE" dirty="0" err="1"/>
              <a:t>normalization</a:t>
            </a:r>
            <a:r>
              <a:rPr lang="sv-SE" dirty="0"/>
              <a:t> </a:t>
            </a:r>
            <a:r>
              <a:rPr lang="sv-SE" dirty="0" err="1"/>
              <a:t>of</a:t>
            </a:r>
            <a:r>
              <a:rPr lang="sv-SE" dirty="0"/>
              <a:t> HIV, </a:t>
            </a:r>
            <a:r>
              <a:rPr lang="sv-SE" dirty="0" err="1"/>
              <a:t>potentially</a:t>
            </a:r>
            <a:r>
              <a:rPr lang="sv-SE" dirty="0"/>
              <a:t> </a:t>
            </a:r>
            <a:r>
              <a:rPr lang="sv-SE" dirty="0" err="1"/>
              <a:t>reducing</a:t>
            </a:r>
            <a:r>
              <a:rPr lang="sv-SE" dirty="0"/>
              <a:t> HIV-</a:t>
            </a:r>
            <a:r>
              <a:rPr lang="sv-SE" dirty="0" err="1"/>
              <a:t>related</a:t>
            </a:r>
            <a:r>
              <a:rPr lang="sv-SE" dirty="0"/>
              <a:t> stigma.</a:t>
            </a:r>
          </a:p>
          <a:p>
            <a:endParaRPr lang="sv-SE" dirty="0"/>
          </a:p>
          <a:p>
            <a:r>
              <a:rPr lang="sv-SE" dirty="0"/>
              <a:t>I länder med högre förekomst av hiv har fler</a:t>
            </a:r>
          </a:p>
          <a:p>
            <a:r>
              <a:rPr lang="sv-SE" dirty="0"/>
              <a:t>människor erfarenhet av att leva med hiv eller känner någon som lever med hiv, vilket kan bidra</a:t>
            </a:r>
          </a:p>
          <a:p>
            <a:r>
              <a:rPr lang="sv-SE" dirty="0"/>
              <a:t>till ökad kunskap och normalisering av hiv som i sin tur kan minskat </a:t>
            </a:r>
            <a:r>
              <a:rPr lang="sv-SE" dirty="0" err="1"/>
              <a:t>hivstigma</a:t>
            </a:r>
            <a:r>
              <a:rPr lang="sv-SE" dirty="0"/>
              <a:t>.</a:t>
            </a:r>
          </a:p>
          <a:p>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16</a:t>
            </a:fld>
            <a:endParaRPr lang="sv-SE" dirty="0"/>
          </a:p>
        </p:txBody>
      </p:sp>
    </p:spTree>
    <p:extLst>
      <p:ext uri="{BB962C8B-B14F-4D97-AF65-F5344CB8AC3E}">
        <p14:creationId xmlns:p14="http://schemas.microsoft.com/office/powerpoint/2010/main" val="3835306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Ca 130 under 19 år 2024/2025</a:t>
            </a:r>
          </a:p>
        </p:txBody>
      </p:sp>
      <p:sp>
        <p:nvSpPr>
          <p:cNvPr id="4" name="Platshållare för bildnummer 3"/>
          <p:cNvSpPr>
            <a:spLocks noGrp="1"/>
          </p:cNvSpPr>
          <p:nvPr>
            <p:ph type="sldNum" sz="quarter" idx="5"/>
          </p:nvPr>
        </p:nvSpPr>
        <p:spPr/>
        <p:txBody>
          <a:bodyPr/>
          <a:lstStyle/>
          <a:p>
            <a:fld id="{8B5362E9-56F8-4489-B0BC-0270E33C950D}" type="slidenum">
              <a:rPr lang="sv-SE" smtClean="0"/>
              <a:pPr/>
              <a:t>17</a:t>
            </a:fld>
            <a:endParaRPr lang="sv-SE" dirty="0"/>
          </a:p>
        </p:txBody>
      </p:sp>
    </p:spTree>
    <p:extLst>
      <p:ext uri="{BB962C8B-B14F-4D97-AF65-F5344CB8AC3E}">
        <p14:creationId xmlns:p14="http://schemas.microsoft.com/office/powerpoint/2010/main" val="3111961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dirty="0"/>
              <a:t>Folkhälsomyndigheten (2020), 16-24 år.</a:t>
            </a:r>
          </a:p>
          <a:p>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18</a:t>
            </a:fld>
            <a:endParaRPr lang="sv-SE" dirty="0"/>
          </a:p>
        </p:txBody>
      </p:sp>
    </p:spTree>
    <p:extLst>
      <p:ext uri="{BB962C8B-B14F-4D97-AF65-F5344CB8AC3E}">
        <p14:creationId xmlns:p14="http://schemas.microsoft.com/office/powerpoint/2010/main" val="41426415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dirty="0"/>
              <a:t>Institutionella dokument och praktiker</a:t>
            </a:r>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23</a:t>
            </a:fld>
            <a:endParaRPr lang="sv-SE" dirty="0"/>
          </a:p>
        </p:txBody>
      </p:sp>
    </p:spTree>
    <p:extLst>
      <p:ext uri="{BB962C8B-B14F-4D97-AF65-F5344CB8AC3E}">
        <p14:creationId xmlns:p14="http://schemas.microsoft.com/office/powerpoint/2010/main" val="3295196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***behov, hinder, möjligheter*** </a:t>
            </a:r>
            <a:r>
              <a:rPr lang="sv-SE" sz="1200" dirty="0" err="1"/>
              <a:t>Needs</a:t>
            </a:r>
            <a:r>
              <a:rPr lang="sv-SE" sz="1200" dirty="0"/>
              <a:t>, </a:t>
            </a:r>
            <a:r>
              <a:rPr lang="sv-SE" sz="1200" dirty="0" err="1"/>
              <a:t>obstacles</a:t>
            </a:r>
            <a:r>
              <a:rPr lang="sv-SE" sz="1200" dirty="0"/>
              <a:t> and </a:t>
            </a:r>
            <a:r>
              <a:rPr lang="sv-SE" sz="1200" dirty="0" err="1"/>
              <a:t>possibilities</a:t>
            </a:r>
            <a:endParaRPr lang="sv-SE" dirty="0"/>
          </a:p>
        </p:txBody>
      </p:sp>
      <p:sp>
        <p:nvSpPr>
          <p:cNvPr id="4" name="Platshållare för bildnummer 3"/>
          <p:cNvSpPr>
            <a:spLocks noGrp="1"/>
          </p:cNvSpPr>
          <p:nvPr>
            <p:ph type="sldNum" sz="quarter" idx="5"/>
          </p:nvPr>
        </p:nvSpPr>
        <p:spPr/>
        <p:txBody>
          <a:bodyPr/>
          <a:lstStyle/>
          <a:p>
            <a:fld id="{8B5362E9-56F8-4489-B0BC-0270E33C950D}" type="slidenum">
              <a:rPr lang="sv-SE" smtClean="0"/>
              <a:pPr/>
              <a:t>26</a:t>
            </a:fld>
            <a:endParaRPr lang="sv-SE" dirty="0"/>
          </a:p>
        </p:txBody>
      </p:sp>
    </p:spTree>
    <p:extLst>
      <p:ext uri="{BB962C8B-B14F-4D97-AF65-F5344CB8AC3E}">
        <p14:creationId xmlns:p14="http://schemas.microsoft.com/office/powerpoint/2010/main" val="4209032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8B5362E9-56F8-4489-B0BC-0270E33C950D}" type="slidenum">
              <a:rPr lang="sv-SE" smtClean="0"/>
              <a:pPr/>
              <a:t>28</a:t>
            </a:fld>
            <a:endParaRPr lang="sv-SE" dirty="0"/>
          </a:p>
        </p:txBody>
      </p:sp>
    </p:spTree>
    <p:extLst>
      <p:ext uri="{BB962C8B-B14F-4D97-AF65-F5344CB8AC3E}">
        <p14:creationId xmlns:p14="http://schemas.microsoft.com/office/powerpoint/2010/main" val="37711774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tart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11424" y="1922880"/>
            <a:ext cx="9360000" cy="1470025"/>
          </a:xfrm>
        </p:spPr>
        <p:txBody>
          <a:bodyPr anchor="b"/>
          <a:lstStyle>
            <a:lvl1pPr>
              <a:lnSpc>
                <a:spcPts val="4200"/>
              </a:lnSpc>
              <a:spcBef>
                <a:spcPts val="300"/>
              </a:spcBef>
              <a:spcAft>
                <a:spcPts val="600"/>
              </a:spcAft>
              <a:defRPr sz="3800" baseline="0">
                <a:solidFill>
                  <a:schemeClr val="tx1"/>
                </a:solidFill>
              </a:defRPr>
            </a:lvl1pPr>
          </a:lstStyle>
          <a:p>
            <a:r>
              <a:rPr lang="sv-SE" dirty="0"/>
              <a:t>Presentationens titel</a:t>
            </a:r>
          </a:p>
        </p:txBody>
      </p:sp>
      <p:sp>
        <p:nvSpPr>
          <p:cNvPr id="3" name="Underrubrik 2"/>
          <p:cNvSpPr>
            <a:spLocks noGrp="1"/>
          </p:cNvSpPr>
          <p:nvPr>
            <p:ph type="subTitle" idx="1" hasCustomPrompt="1"/>
          </p:nvPr>
        </p:nvSpPr>
        <p:spPr>
          <a:xfrm>
            <a:off x="911424" y="3526160"/>
            <a:ext cx="8640000" cy="838944"/>
          </a:xfrm>
        </p:spPr>
        <p:txBody>
          <a:bodyPr/>
          <a:lstStyle>
            <a:lvl1pPr marL="0" indent="0" algn="l">
              <a:lnSpc>
                <a:spcPts val="3000"/>
              </a:lnSpc>
              <a:spcBef>
                <a:spcPts val="600"/>
              </a:spcBef>
              <a:spcAft>
                <a:spcPts val="300"/>
              </a:spcAft>
              <a:buNone/>
              <a:defRPr sz="26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Presentatör • datum</a:t>
            </a:r>
          </a:p>
        </p:txBody>
      </p:sp>
      <p:pic>
        <p:nvPicPr>
          <p:cNvPr id="5" name="Bildobjekt 4" descr="Folkhälsomyndighet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392" y="458897"/>
            <a:ext cx="2736304" cy="918596"/>
          </a:xfrm>
          <a:prstGeom prst="rect">
            <a:avLst/>
          </a:prstGeom>
        </p:spPr>
      </p:pic>
    </p:spTree>
    <p:extLst>
      <p:ext uri="{BB962C8B-B14F-4D97-AF65-F5344CB8AC3E}">
        <p14:creationId xmlns:p14="http://schemas.microsoft.com/office/powerpoint/2010/main" val="3995288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sida 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11423" y="1641500"/>
            <a:ext cx="10368000" cy="1470025"/>
          </a:xfrm>
        </p:spPr>
        <p:txBody>
          <a:bodyPr anchor="b"/>
          <a:lstStyle>
            <a:lvl1pPr>
              <a:lnSpc>
                <a:spcPts val="4200"/>
              </a:lnSpc>
              <a:spcBef>
                <a:spcPts val="300"/>
              </a:spcBef>
              <a:spcAft>
                <a:spcPts val="600"/>
              </a:spcAft>
              <a:defRPr sz="3800" baseline="0">
                <a:solidFill>
                  <a:schemeClr val="tx1"/>
                </a:solidFill>
              </a:defRPr>
            </a:lvl1pPr>
          </a:lstStyle>
          <a:p>
            <a:r>
              <a:rPr lang="sv-SE" dirty="0"/>
              <a:t>Presentationens titel</a:t>
            </a:r>
          </a:p>
        </p:txBody>
      </p:sp>
      <p:sp>
        <p:nvSpPr>
          <p:cNvPr id="3" name="Underrubrik 2"/>
          <p:cNvSpPr>
            <a:spLocks noGrp="1"/>
          </p:cNvSpPr>
          <p:nvPr>
            <p:ph type="subTitle" idx="1" hasCustomPrompt="1"/>
          </p:nvPr>
        </p:nvSpPr>
        <p:spPr>
          <a:xfrm>
            <a:off x="911423" y="3244780"/>
            <a:ext cx="10368000" cy="838944"/>
          </a:xfrm>
        </p:spPr>
        <p:txBody>
          <a:bodyPr/>
          <a:lstStyle>
            <a:lvl1pPr marL="0" indent="0" algn="l">
              <a:lnSpc>
                <a:spcPts val="3000"/>
              </a:lnSpc>
              <a:spcBef>
                <a:spcPts val="600"/>
              </a:spcBef>
              <a:spcAft>
                <a:spcPts val="300"/>
              </a:spcAft>
              <a:buNone/>
              <a:defRPr sz="26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Presentatör • datum</a:t>
            </a:r>
          </a:p>
        </p:txBody>
      </p:sp>
      <p:sp>
        <p:nvSpPr>
          <p:cNvPr id="6" name="Platshållare för bild 5"/>
          <p:cNvSpPr>
            <a:spLocks noGrp="1"/>
          </p:cNvSpPr>
          <p:nvPr>
            <p:ph type="pic" sz="quarter" idx="10"/>
          </p:nvPr>
        </p:nvSpPr>
        <p:spPr>
          <a:xfrm>
            <a:off x="0" y="4363239"/>
            <a:ext cx="12192000" cy="2494759"/>
          </a:xfrm>
          <a:custGeom>
            <a:avLst/>
            <a:gdLst>
              <a:gd name="connsiteX0" fmla="*/ 0 w 12192000"/>
              <a:gd name="connsiteY0" fmla="*/ 0 h 2420937"/>
              <a:gd name="connsiteX1" fmla="*/ 12192000 w 12192000"/>
              <a:gd name="connsiteY1" fmla="*/ 0 h 2420937"/>
              <a:gd name="connsiteX2" fmla="*/ 12192000 w 12192000"/>
              <a:gd name="connsiteY2" fmla="*/ 2420937 h 2420937"/>
              <a:gd name="connsiteX3" fmla="*/ 0 w 12192000"/>
              <a:gd name="connsiteY3" fmla="*/ 2420937 h 2420937"/>
              <a:gd name="connsiteX4" fmla="*/ 0 w 12192000"/>
              <a:gd name="connsiteY4" fmla="*/ 0 h 2420937"/>
              <a:gd name="connsiteX0" fmla="*/ 0 w 12192000"/>
              <a:gd name="connsiteY0" fmla="*/ 4400 h 2425337"/>
              <a:gd name="connsiteX1" fmla="*/ 6087291 w 12192000"/>
              <a:gd name="connsiteY1" fmla="*/ 0 h 2425337"/>
              <a:gd name="connsiteX2" fmla="*/ 12192000 w 12192000"/>
              <a:gd name="connsiteY2" fmla="*/ 4400 h 2425337"/>
              <a:gd name="connsiteX3" fmla="*/ 12192000 w 12192000"/>
              <a:gd name="connsiteY3" fmla="*/ 2425337 h 2425337"/>
              <a:gd name="connsiteX4" fmla="*/ 0 w 12192000"/>
              <a:gd name="connsiteY4" fmla="*/ 2425337 h 2425337"/>
              <a:gd name="connsiteX5" fmla="*/ 0 w 12192000"/>
              <a:gd name="connsiteY5" fmla="*/ 4400 h 2425337"/>
              <a:gd name="connsiteX0" fmla="*/ 0 w 12192000"/>
              <a:gd name="connsiteY0" fmla="*/ 41656 h 2462593"/>
              <a:gd name="connsiteX1" fmla="*/ 6087291 w 12192000"/>
              <a:gd name="connsiteY1" fmla="*/ 37256 h 2462593"/>
              <a:gd name="connsiteX2" fmla="*/ 12192000 w 12192000"/>
              <a:gd name="connsiteY2" fmla="*/ 41656 h 2462593"/>
              <a:gd name="connsiteX3" fmla="*/ 12192000 w 12192000"/>
              <a:gd name="connsiteY3" fmla="*/ 2462593 h 2462593"/>
              <a:gd name="connsiteX4" fmla="*/ 0 w 12192000"/>
              <a:gd name="connsiteY4" fmla="*/ 2462593 h 2462593"/>
              <a:gd name="connsiteX5" fmla="*/ 0 w 12192000"/>
              <a:gd name="connsiteY5" fmla="*/ 41656 h 2462593"/>
              <a:gd name="connsiteX0" fmla="*/ 0 w 12192000"/>
              <a:gd name="connsiteY0" fmla="*/ 180802 h 2601739"/>
              <a:gd name="connsiteX1" fmla="*/ 6087291 w 12192000"/>
              <a:gd name="connsiteY1" fmla="*/ 176402 h 2601739"/>
              <a:gd name="connsiteX2" fmla="*/ 12192000 w 12192000"/>
              <a:gd name="connsiteY2" fmla="*/ 180802 h 2601739"/>
              <a:gd name="connsiteX3" fmla="*/ 12192000 w 12192000"/>
              <a:gd name="connsiteY3" fmla="*/ 2601739 h 2601739"/>
              <a:gd name="connsiteX4" fmla="*/ 0 w 12192000"/>
              <a:gd name="connsiteY4" fmla="*/ 2601739 h 2601739"/>
              <a:gd name="connsiteX5" fmla="*/ 0 w 12192000"/>
              <a:gd name="connsiteY5" fmla="*/ 180802 h 2601739"/>
              <a:gd name="connsiteX0" fmla="*/ 0 w 12192000"/>
              <a:gd name="connsiteY0" fmla="*/ 180802 h 2601739"/>
              <a:gd name="connsiteX1" fmla="*/ 6087291 w 12192000"/>
              <a:gd name="connsiteY1" fmla="*/ 176402 h 2601739"/>
              <a:gd name="connsiteX2" fmla="*/ 12192000 w 12192000"/>
              <a:gd name="connsiteY2" fmla="*/ 180802 h 2601739"/>
              <a:gd name="connsiteX3" fmla="*/ 12192000 w 12192000"/>
              <a:gd name="connsiteY3" fmla="*/ 2601739 h 2601739"/>
              <a:gd name="connsiteX4" fmla="*/ 0 w 12192000"/>
              <a:gd name="connsiteY4" fmla="*/ 2601739 h 2601739"/>
              <a:gd name="connsiteX5" fmla="*/ 0 w 12192000"/>
              <a:gd name="connsiteY5" fmla="*/ 180802 h 2601739"/>
              <a:gd name="connsiteX0" fmla="*/ 0 w 12192000"/>
              <a:gd name="connsiteY0" fmla="*/ 4400 h 2425337"/>
              <a:gd name="connsiteX1" fmla="*/ 6087291 w 12192000"/>
              <a:gd name="connsiteY1" fmla="*/ 0 h 2425337"/>
              <a:gd name="connsiteX2" fmla="*/ 12192000 w 12192000"/>
              <a:gd name="connsiteY2" fmla="*/ 4400 h 2425337"/>
              <a:gd name="connsiteX3" fmla="*/ 12192000 w 12192000"/>
              <a:gd name="connsiteY3" fmla="*/ 2425337 h 2425337"/>
              <a:gd name="connsiteX4" fmla="*/ 0 w 12192000"/>
              <a:gd name="connsiteY4" fmla="*/ 2425337 h 2425337"/>
              <a:gd name="connsiteX5" fmla="*/ 0 w 12192000"/>
              <a:gd name="connsiteY5" fmla="*/ 4400 h 2425337"/>
              <a:gd name="connsiteX0" fmla="*/ 0 w 12192000"/>
              <a:gd name="connsiteY0" fmla="*/ 45525 h 2466462"/>
              <a:gd name="connsiteX1" fmla="*/ 6087291 w 12192000"/>
              <a:gd name="connsiteY1" fmla="*/ 41125 h 2466462"/>
              <a:gd name="connsiteX2" fmla="*/ 12192000 w 12192000"/>
              <a:gd name="connsiteY2" fmla="*/ 45525 h 2466462"/>
              <a:gd name="connsiteX3" fmla="*/ 12192000 w 12192000"/>
              <a:gd name="connsiteY3" fmla="*/ 2466462 h 2466462"/>
              <a:gd name="connsiteX4" fmla="*/ 0 w 12192000"/>
              <a:gd name="connsiteY4" fmla="*/ 2466462 h 2466462"/>
              <a:gd name="connsiteX5" fmla="*/ 0 w 12192000"/>
              <a:gd name="connsiteY5" fmla="*/ 45525 h 2466462"/>
              <a:gd name="connsiteX0" fmla="*/ 0 w 12192000"/>
              <a:gd name="connsiteY0" fmla="*/ 48263 h 2469200"/>
              <a:gd name="connsiteX1" fmla="*/ 6087291 w 12192000"/>
              <a:gd name="connsiteY1" fmla="*/ 43863 h 2469200"/>
              <a:gd name="connsiteX2" fmla="*/ 12192000 w 12192000"/>
              <a:gd name="connsiteY2" fmla="*/ 48263 h 2469200"/>
              <a:gd name="connsiteX3" fmla="*/ 12192000 w 12192000"/>
              <a:gd name="connsiteY3" fmla="*/ 2469200 h 2469200"/>
              <a:gd name="connsiteX4" fmla="*/ 0 w 12192000"/>
              <a:gd name="connsiteY4" fmla="*/ 2469200 h 2469200"/>
              <a:gd name="connsiteX5" fmla="*/ 0 w 12192000"/>
              <a:gd name="connsiteY5" fmla="*/ 48263 h 2469200"/>
              <a:gd name="connsiteX0" fmla="*/ 0 w 12192000"/>
              <a:gd name="connsiteY0" fmla="*/ 40017 h 2460954"/>
              <a:gd name="connsiteX1" fmla="*/ 6087291 w 12192000"/>
              <a:gd name="connsiteY1" fmla="*/ 35617 h 2460954"/>
              <a:gd name="connsiteX2" fmla="*/ 12192000 w 12192000"/>
              <a:gd name="connsiteY2" fmla="*/ 40017 h 2460954"/>
              <a:gd name="connsiteX3" fmla="*/ 12192000 w 12192000"/>
              <a:gd name="connsiteY3" fmla="*/ 2460954 h 2460954"/>
              <a:gd name="connsiteX4" fmla="*/ 0 w 12192000"/>
              <a:gd name="connsiteY4" fmla="*/ 2460954 h 2460954"/>
              <a:gd name="connsiteX5" fmla="*/ 0 w 12192000"/>
              <a:gd name="connsiteY5" fmla="*/ 40017 h 2460954"/>
              <a:gd name="connsiteX0" fmla="*/ 0 w 12192000"/>
              <a:gd name="connsiteY0" fmla="*/ 71872 h 2492809"/>
              <a:gd name="connsiteX1" fmla="*/ 6087291 w 12192000"/>
              <a:gd name="connsiteY1" fmla="*/ 67472 h 2492809"/>
              <a:gd name="connsiteX2" fmla="*/ 12192000 w 12192000"/>
              <a:gd name="connsiteY2" fmla="*/ 71872 h 2492809"/>
              <a:gd name="connsiteX3" fmla="*/ 12192000 w 12192000"/>
              <a:gd name="connsiteY3" fmla="*/ 2492809 h 2492809"/>
              <a:gd name="connsiteX4" fmla="*/ 0 w 12192000"/>
              <a:gd name="connsiteY4" fmla="*/ 2492809 h 2492809"/>
              <a:gd name="connsiteX5" fmla="*/ 0 w 12192000"/>
              <a:gd name="connsiteY5" fmla="*/ 71872 h 2492809"/>
              <a:gd name="connsiteX0" fmla="*/ 0 w 12192000"/>
              <a:gd name="connsiteY0" fmla="*/ 68075 h 2489012"/>
              <a:gd name="connsiteX1" fmla="*/ 6087291 w 12192000"/>
              <a:gd name="connsiteY1" fmla="*/ 63675 h 2489012"/>
              <a:gd name="connsiteX2" fmla="*/ 12192000 w 12192000"/>
              <a:gd name="connsiteY2" fmla="*/ 68075 h 2489012"/>
              <a:gd name="connsiteX3" fmla="*/ 12192000 w 12192000"/>
              <a:gd name="connsiteY3" fmla="*/ 2489012 h 2489012"/>
              <a:gd name="connsiteX4" fmla="*/ 0 w 12192000"/>
              <a:gd name="connsiteY4" fmla="*/ 2489012 h 2489012"/>
              <a:gd name="connsiteX5" fmla="*/ 0 w 12192000"/>
              <a:gd name="connsiteY5" fmla="*/ 68075 h 2489012"/>
              <a:gd name="connsiteX0" fmla="*/ 0 w 12192000"/>
              <a:gd name="connsiteY0" fmla="*/ 78422 h 2499359"/>
              <a:gd name="connsiteX1" fmla="*/ 6087291 w 12192000"/>
              <a:gd name="connsiteY1" fmla="*/ 74022 h 2499359"/>
              <a:gd name="connsiteX2" fmla="*/ 12192000 w 12192000"/>
              <a:gd name="connsiteY2" fmla="*/ 78422 h 2499359"/>
              <a:gd name="connsiteX3" fmla="*/ 12192000 w 12192000"/>
              <a:gd name="connsiteY3" fmla="*/ 2499359 h 2499359"/>
              <a:gd name="connsiteX4" fmla="*/ 0 w 12192000"/>
              <a:gd name="connsiteY4" fmla="*/ 2499359 h 2499359"/>
              <a:gd name="connsiteX5" fmla="*/ 0 w 12192000"/>
              <a:gd name="connsiteY5" fmla="*/ 78422 h 2499359"/>
              <a:gd name="connsiteX0" fmla="*/ 0 w 12192000"/>
              <a:gd name="connsiteY0" fmla="*/ 68075 h 2489012"/>
              <a:gd name="connsiteX1" fmla="*/ 6087291 w 12192000"/>
              <a:gd name="connsiteY1" fmla="*/ 63675 h 2489012"/>
              <a:gd name="connsiteX2" fmla="*/ 12192000 w 12192000"/>
              <a:gd name="connsiteY2" fmla="*/ 68075 h 2489012"/>
              <a:gd name="connsiteX3" fmla="*/ 12192000 w 12192000"/>
              <a:gd name="connsiteY3" fmla="*/ 2489012 h 2489012"/>
              <a:gd name="connsiteX4" fmla="*/ 0 w 12192000"/>
              <a:gd name="connsiteY4" fmla="*/ 2489012 h 2489012"/>
              <a:gd name="connsiteX5" fmla="*/ 0 w 12192000"/>
              <a:gd name="connsiteY5" fmla="*/ 68075 h 2489012"/>
              <a:gd name="connsiteX0" fmla="*/ 0 w 12192000"/>
              <a:gd name="connsiteY0" fmla="*/ 68075 h 2489012"/>
              <a:gd name="connsiteX1" fmla="*/ 6087291 w 12192000"/>
              <a:gd name="connsiteY1" fmla="*/ 63675 h 2489012"/>
              <a:gd name="connsiteX2" fmla="*/ 12192000 w 12192000"/>
              <a:gd name="connsiteY2" fmla="*/ 68075 h 2489012"/>
              <a:gd name="connsiteX3" fmla="*/ 12192000 w 12192000"/>
              <a:gd name="connsiteY3" fmla="*/ 2489012 h 2489012"/>
              <a:gd name="connsiteX4" fmla="*/ 0 w 12192000"/>
              <a:gd name="connsiteY4" fmla="*/ 2489012 h 2489012"/>
              <a:gd name="connsiteX5" fmla="*/ 0 w 12192000"/>
              <a:gd name="connsiteY5" fmla="*/ 68075 h 2489012"/>
              <a:gd name="connsiteX0" fmla="*/ 0 w 12192000"/>
              <a:gd name="connsiteY0" fmla="*/ 41495 h 2462432"/>
              <a:gd name="connsiteX1" fmla="*/ 6087291 w 12192000"/>
              <a:gd name="connsiteY1" fmla="*/ 37095 h 2462432"/>
              <a:gd name="connsiteX2" fmla="*/ 12192000 w 12192000"/>
              <a:gd name="connsiteY2" fmla="*/ 41495 h 2462432"/>
              <a:gd name="connsiteX3" fmla="*/ 12192000 w 12192000"/>
              <a:gd name="connsiteY3" fmla="*/ 2462432 h 2462432"/>
              <a:gd name="connsiteX4" fmla="*/ 0 w 12192000"/>
              <a:gd name="connsiteY4" fmla="*/ 2462432 h 2462432"/>
              <a:gd name="connsiteX5" fmla="*/ 0 w 12192000"/>
              <a:gd name="connsiteY5" fmla="*/ 41495 h 2462432"/>
              <a:gd name="connsiteX0" fmla="*/ 0 w 12192000"/>
              <a:gd name="connsiteY0" fmla="*/ 41495 h 2462432"/>
              <a:gd name="connsiteX1" fmla="*/ 6087291 w 12192000"/>
              <a:gd name="connsiteY1" fmla="*/ 37095 h 2462432"/>
              <a:gd name="connsiteX2" fmla="*/ 12192000 w 12192000"/>
              <a:gd name="connsiteY2" fmla="*/ 41495 h 2462432"/>
              <a:gd name="connsiteX3" fmla="*/ 12192000 w 12192000"/>
              <a:gd name="connsiteY3" fmla="*/ 2462432 h 2462432"/>
              <a:gd name="connsiteX4" fmla="*/ 0 w 12192000"/>
              <a:gd name="connsiteY4" fmla="*/ 2462432 h 2462432"/>
              <a:gd name="connsiteX5" fmla="*/ 0 w 12192000"/>
              <a:gd name="connsiteY5" fmla="*/ 41495 h 2462432"/>
              <a:gd name="connsiteX0" fmla="*/ 0 w 12192000"/>
              <a:gd name="connsiteY0" fmla="*/ 38787 h 2459724"/>
              <a:gd name="connsiteX1" fmla="*/ 6087291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087291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574402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061654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061654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061654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38787 h 2459724"/>
              <a:gd name="connsiteX1" fmla="*/ 6061654 w 12192000"/>
              <a:gd name="connsiteY1" fmla="*/ 34387 h 2459724"/>
              <a:gd name="connsiteX2" fmla="*/ 12192000 w 12192000"/>
              <a:gd name="connsiteY2" fmla="*/ 38787 h 2459724"/>
              <a:gd name="connsiteX3" fmla="*/ 12192000 w 12192000"/>
              <a:gd name="connsiteY3" fmla="*/ 2459724 h 2459724"/>
              <a:gd name="connsiteX4" fmla="*/ 0 w 12192000"/>
              <a:gd name="connsiteY4" fmla="*/ 2459724 h 2459724"/>
              <a:gd name="connsiteX5" fmla="*/ 0 w 12192000"/>
              <a:gd name="connsiteY5" fmla="*/ 38787 h 2459724"/>
              <a:gd name="connsiteX0" fmla="*/ 0 w 12192000"/>
              <a:gd name="connsiteY0" fmla="*/ 44008 h 2464945"/>
              <a:gd name="connsiteX1" fmla="*/ 6061654 w 12192000"/>
              <a:gd name="connsiteY1" fmla="*/ 39608 h 2464945"/>
              <a:gd name="connsiteX2" fmla="*/ 12192000 w 12192000"/>
              <a:gd name="connsiteY2" fmla="*/ 44008 h 2464945"/>
              <a:gd name="connsiteX3" fmla="*/ 12192000 w 12192000"/>
              <a:gd name="connsiteY3" fmla="*/ 2464945 h 2464945"/>
              <a:gd name="connsiteX4" fmla="*/ 0 w 12192000"/>
              <a:gd name="connsiteY4" fmla="*/ 2464945 h 2464945"/>
              <a:gd name="connsiteX5" fmla="*/ 0 w 12192000"/>
              <a:gd name="connsiteY5" fmla="*/ 44008 h 2464945"/>
              <a:gd name="connsiteX0" fmla="*/ 0 w 12192000"/>
              <a:gd name="connsiteY0" fmla="*/ 78183 h 2499120"/>
              <a:gd name="connsiteX1" fmla="*/ 6061654 w 12192000"/>
              <a:gd name="connsiteY1" fmla="*/ 73783 h 2499120"/>
              <a:gd name="connsiteX2" fmla="*/ 12192000 w 12192000"/>
              <a:gd name="connsiteY2" fmla="*/ 78183 h 2499120"/>
              <a:gd name="connsiteX3" fmla="*/ 12192000 w 12192000"/>
              <a:gd name="connsiteY3" fmla="*/ 2499120 h 2499120"/>
              <a:gd name="connsiteX4" fmla="*/ 0 w 12192000"/>
              <a:gd name="connsiteY4" fmla="*/ 2499120 h 2499120"/>
              <a:gd name="connsiteX5" fmla="*/ 0 w 12192000"/>
              <a:gd name="connsiteY5" fmla="*/ 78183 h 2499120"/>
              <a:gd name="connsiteX0" fmla="*/ 0 w 12192000"/>
              <a:gd name="connsiteY0" fmla="*/ 78183 h 2499120"/>
              <a:gd name="connsiteX1" fmla="*/ 6061654 w 12192000"/>
              <a:gd name="connsiteY1" fmla="*/ 73783 h 2499120"/>
              <a:gd name="connsiteX2" fmla="*/ 12192000 w 12192000"/>
              <a:gd name="connsiteY2" fmla="*/ 78183 h 2499120"/>
              <a:gd name="connsiteX3" fmla="*/ 12192000 w 12192000"/>
              <a:gd name="connsiteY3" fmla="*/ 2499120 h 2499120"/>
              <a:gd name="connsiteX4" fmla="*/ 0 w 12192000"/>
              <a:gd name="connsiteY4" fmla="*/ 2499120 h 2499120"/>
              <a:gd name="connsiteX5" fmla="*/ 0 w 12192000"/>
              <a:gd name="connsiteY5" fmla="*/ 78183 h 2499120"/>
              <a:gd name="connsiteX0" fmla="*/ 0 w 12192000"/>
              <a:gd name="connsiteY0" fmla="*/ 86332 h 2507269"/>
              <a:gd name="connsiteX1" fmla="*/ 6061654 w 12192000"/>
              <a:gd name="connsiteY1" fmla="*/ 81932 h 2507269"/>
              <a:gd name="connsiteX2" fmla="*/ 12192000 w 12192000"/>
              <a:gd name="connsiteY2" fmla="*/ 86332 h 2507269"/>
              <a:gd name="connsiteX3" fmla="*/ 12192000 w 12192000"/>
              <a:gd name="connsiteY3" fmla="*/ 2507269 h 2507269"/>
              <a:gd name="connsiteX4" fmla="*/ 0 w 12192000"/>
              <a:gd name="connsiteY4" fmla="*/ 2507269 h 2507269"/>
              <a:gd name="connsiteX5" fmla="*/ 0 w 12192000"/>
              <a:gd name="connsiteY5" fmla="*/ 86332 h 2507269"/>
              <a:gd name="connsiteX0" fmla="*/ 0 w 12192000"/>
              <a:gd name="connsiteY0" fmla="*/ 73822 h 2494759"/>
              <a:gd name="connsiteX1" fmla="*/ 6104383 w 12192000"/>
              <a:gd name="connsiteY1" fmla="*/ 86514 h 2494759"/>
              <a:gd name="connsiteX2" fmla="*/ 12192000 w 12192000"/>
              <a:gd name="connsiteY2" fmla="*/ 73822 h 2494759"/>
              <a:gd name="connsiteX3" fmla="*/ 12192000 w 12192000"/>
              <a:gd name="connsiteY3" fmla="*/ 2494759 h 2494759"/>
              <a:gd name="connsiteX4" fmla="*/ 0 w 12192000"/>
              <a:gd name="connsiteY4" fmla="*/ 2494759 h 2494759"/>
              <a:gd name="connsiteX5" fmla="*/ 0 w 12192000"/>
              <a:gd name="connsiteY5" fmla="*/ 73822 h 2494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2494759">
                <a:moveTo>
                  <a:pt x="0" y="73822"/>
                </a:moveTo>
                <a:cubicBezTo>
                  <a:pt x="287627" y="71623"/>
                  <a:pt x="2776131" y="242580"/>
                  <a:pt x="6104383" y="86514"/>
                </a:cubicBezTo>
                <a:cubicBezTo>
                  <a:pt x="10074479" y="-99649"/>
                  <a:pt x="11891893" y="72355"/>
                  <a:pt x="12192000" y="73822"/>
                </a:cubicBezTo>
                <a:lnTo>
                  <a:pt x="12192000" y="2494759"/>
                </a:lnTo>
                <a:lnTo>
                  <a:pt x="0" y="2494759"/>
                </a:lnTo>
                <a:lnTo>
                  <a:pt x="0" y="73822"/>
                </a:lnTo>
                <a:close/>
              </a:path>
            </a:pathLst>
          </a:custGeom>
        </p:spPr>
        <p:txBody>
          <a:bodyPr/>
          <a:lstStyle/>
          <a:p>
            <a:r>
              <a:rPr lang="sv-SE"/>
              <a:t>Klicka på ikonen för att lägga till en bild</a:t>
            </a:r>
          </a:p>
        </p:txBody>
      </p:sp>
      <p:pic>
        <p:nvPicPr>
          <p:cNvPr id="5" name="Bildobjekt 4" descr="Folkhälsomyndighetens logotyp"/>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3392" y="458897"/>
            <a:ext cx="2736304" cy="918596"/>
          </a:xfrm>
          <a:prstGeom prst="rect">
            <a:avLst/>
          </a:prstGeom>
        </p:spPr>
      </p:pic>
      <p:sp>
        <p:nvSpPr>
          <p:cNvPr id="7" name="Platshållare för text 10"/>
          <p:cNvSpPr>
            <a:spLocks noGrp="1"/>
          </p:cNvSpPr>
          <p:nvPr>
            <p:ph type="body" sz="quarter" idx="11" hasCustomPrompt="1"/>
          </p:nvPr>
        </p:nvSpPr>
        <p:spPr>
          <a:xfrm rot="16200000">
            <a:off x="10847750" y="5405047"/>
            <a:ext cx="2340000"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Tree>
    <p:extLst>
      <p:ext uri="{BB962C8B-B14F-4D97-AF65-F5344CB8AC3E}">
        <p14:creationId xmlns:p14="http://schemas.microsoft.com/office/powerpoint/2010/main" val="3759059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p:bg>
      <p:bgPr>
        <a:solidFill>
          <a:schemeClr val="accent1"/>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11423" y="2492896"/>
            <a:ext cx="9360000" cy="911990"/>
          </a:xfrm>
        </p:spPr>
        <p:txBody>
          <a:bodyPr/>
          <a:lstStyle>
            <a:lvl1pPr>
              <a:defRPr b="1" baseline="0">
                <a:solidFill>
                  <a:schemeClr val="bg1"/>
                </a:solidFill>
              </a:defRPr>
            </a:lvl1pPr>
          </a:lstStyle>
          <a:p>
            <a:r>
              <a:rPr lang="sv-SE" dirty="0"/>
              <a:t>Kapitelrubrik</a:t>
            </a:r>
          </a:p>
        </p:txBody>
      </p:sp>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3701" y="3404886"/>
            <a:ext cx="4818298" cy="3453114"/>
          </a:xfrm>
          <a:prstGeom prst="rect">
            <a:avLst/>
          </a:prstGeom>
        </p:spPr>
      </p:pic>
      <p:pic>
        <p:nvPicPr>
          <p:cNvPr id="5" name="Bildobjekt 4" descr="Folkhälsomyndighetens logotyp"/>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2800" y="460800"/>
            <a:ext cx="2734527" cy="918000"/>
          </a:xfrm>
          <a:prstGeom prst="rect">
            <a:avLst/>
          </a:prstGeom>
        </p:spPr>
      </p:pic>
    </p:spTree>
    <p:extLst>
      <p:ext uri="{BB962C8B-B14F-4D97-AF65-F5344CB8AC3E}">
        <p14:creationId xmlns:p14="http://schemas.microsoft.com/office/powerpoint/2010/main" val="148098296"/>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kus">
    <p:bg>
      <p:bgPr>
        <a:solidFill>
          <a:schemeClr val="accent3"/>
        </a:solidFill>
        <a:effectLst/>
      </p:bgPr>
    </p:bg>
    <p:spTree>
      <p:nvGrpSpPr>
        <p:cNvPr id="1" name=""/>
        <p:cNvGrpSpPr/>
        <p:nvPr/>
      </p:nvGrpSpPr>
      <p:grpSpPr>
        <a:xfrm>
          <a:off x="0" y="0"/>
          <a:ext cx="0" cy="0"/>
          <a:chOff x="0" y="0"/>
          <a:chExt cx="0" cy="0"/>
        </a:xfrm>
      </p:grpSpPr>
      <p:pic>
        <p:nvPicPr>
          <p:cNvPr id="7" name="Bildobjekt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73702" y="3438303"/>
            <a:ext cx="4818298" cy="3419697"/>
          </a:xfrm>
          <a:prstGeom prst="rect">
            <a:avLst/>
          </a:prstGeom>
        </p:spPr>
      </p:pic>
      <p:sp>
        <p:nvSpPr>
          <p:cNvPr id="2" name="Rubrik 1"/>
          <p:cNvSpPr>
            <a:spLocks noGrp="1"/>
          </p:cNvSpPr>
          <p:nvPr>
            <p:ph type="title" hasCustomPrompt="1"/>
          </p:nvPr>
        </p:nvSpPr>
        <p:spPr>
          <a:xfrm>
            <a:off x="1596000" y="2014478"/>
            <a:ext cx="8640000" cy="1762376"/>
          </a:xfrm>
        </p:spPr>
        <p:txBody>
          <a:bodyPr anchor="ctr" anchorCtr="0"/>
          <a:lstStyle>
            <a:lvl1pPr algn="ctr">
              <a:lnSpc>
                <a:spcPct val="100000"/>
              </a:lnSpc>
              <a:defRPr sz="6000" b="1" kern="0" cap="none" baseline="0">
                <a:solidFill>
                  <a:schemeClr val="bg1"/>
                </a:solidFill>
              </a:defRPr>
            </a:lvl1pPr>
          </a:lstStyle>
          <a:p>
            <a:r>
              <a:rPr lang="sv-SE" dirty="0"/>
              <a:t>Ett begrepp i fokus</a:t>
            </a:r>
          </a:p>
        </p:txBody>
      </p:sp>
    </p:spTree>
    <p:extLst>
      <p:ext uri="{BB962C8B-B14F-4D97-AF65-F5344CB8AC3E}">
        <p14:creationId xmlns:p14="http://schemas.microsoft.com/office/powerpoint/2010/main" val="14748650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aus centrerad">
    <p:spTree>
      <p:nvGrpSpPr>
        <p:cNvPr id="1" name=""/>
        <p:cNvGrpSpPr/>
        <p:nvPr/>
      </p:nvGrpSpPr>
      <p:grpSpPr>
        <a:xfrm>
          <a:off x="0" y="0"/>
          <a:ext cx="0" cy="0"/>
          <a:chOff x="0" y="0"/>
          <a:chExt cx="0" cy="0"/>
        </a:xfrm>
      </p:grpSpPr>
      <p:sp>
        <p:nvSpPr>
          <p:cNvPr id="3" name="Frihandsfigur 2"/>
          <p:cNvSpPr/>
          <p:nvPr userDrawn="1"/>
        </p:nvSpPr>
        <p:spPr>
          <a:xfrm>
            <a:off x="2136000" y="0"/>
            <a:ext cx="7920000" cy="6858000"/>
          </a:xfrm>
          <a:custGeom>
            <a:avLst/>
            <a:gdLst>
              <a:gd name="connsiteX0" fmla="*/ 1980167 w 7920000"/>
              <a:gd name="connsiteY0" fmla="*/ 0 h 6858000"/>
              <a:gd name="connsiteX1" fmla="*/ 5939833 w 7920000"/>
              <a:gd name="connsiteY1" fmla="*/ 0 h 6858000"/>
              <a:gd name="connsiteX2" fmla="*/ 6013404 w 7920000"/>
              <a:gd name="connsiteY2" fmla="*/ 42302 h 6858000"/>
              <a:gd name="connsiteX3" fmla="*/ 7920000 w 7920000"/>
              <a:gd name="connsiteY3" fmla="*/ 3429000 h 6858000"/>
              <a:gd name="connsiteX4" fmla="*/ 6013404 w 7920000"/>
              <a:gd name="connsiteY4" fmla="*/ 6815698 h 6858000"/>
              <a:gd name="connsiteX5" fmla="*/ 5939833 w 7920000"/>
              <a:gd name="connsiteY5" fmla="*/ 6858000 h 6858000"/>
              <a:gd name="connsiteX6" fmla="*/ 1980167 w 7920000"/>
              <a:gd name="connsiteY6" fmla="*/ 6858000 h 6858000"/>
              <a:gd name="connsiteX7" fmla="*/ 1906596 w 7920000"/>
              <a:gd name="connsiteY7" fmla="*/ 6815698 h 6858000"/>
              <a:gd name="connsiteX8" fmla="*/ 0 w 7920000"/>
              <a:gd name="connsiteY8" fmla="*/ 3429000 h 6858000"/>
              <a:gd name="connsiteX9" fmla="*/ 1906596 w 7920000"/>
              <a:gd name="connsiteY9" fmla="*/ 42302 h 6858000"/>
              <a:gd name="connsiteX10" fmla="*/ 1980167 w 7920000"/>
              <a:gd name="connsiteY10"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20000" h="6858000">
                <a:moveTo>
                  <a:pt x="1980167" y="0"/>
                </a:moveTo>
                <a:lnTo>
                  <a:pt x="5939833" y="0"/>
                </a:lnTo>
                <a:lnTo>
                  <a:pt x="6013404" y="42302"/>
                </a:lnTo>
                <a:cubicBezTo>
                  <a:pt x="7156453" y="736836"/>
                  <a:pt x="7920000" y="1993750"/>
                  <a:pt x="7920000" y="3429000"/>
                </a:cubicBezTo>
                <a:cubicBezTo>
                  <a:pt x="7920000" y="4864250"/>
                  <a:pt x="7156453" y="6121164"/>
                  <a:pt x="6013404" y="6815698"/>
                </a:cubicBezTo>
                <a:lnTo>
                  <a:pt x="5939833" y="6858000"/>
                </a:lnTo>
                <a:lnTo>
                  <a:pt x="1980167" y="6858000"/>
                </a:lnTo>
                <a:lnTo>
                  <a:pt x="1906596" y="6815698"/>
                </a:lnTo>
                <a:cubicBezTo>
                  <a:pt x="763547" y="6121164"/>
                  <a:pt x="0" y="4864250"/>
                  <a:pt x="0" y="3429000"/>
                </a:cubicBezTo>
                <a:cubicBezTo>
                  <a:pt x="0" y="1993750"/>
                  <a:pt x="763547" y="736836"/>
                  <a:pt x="1906596" y="42302"/>
                </a:cubicBezTo>
                <a:lnTo>
                  <a:pt x="1980167" y="0"/>
                </a:lnTo>
                <a:close/>
              </a:path>
            </a:pathLst>
          </a:custGeom>
          <a:solidFill>
            <a:srgbClr val="CCE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ubrik 3"/>
          <p:cNvSpPr>
            <a:spLocks noGrp="1"/>
          </p:cNvSpPr>
          <p:nvPr>
            <p:ph type="title" hasCustomPrompt="1"/>
          </p:nvPr>
        </p:nvSpPr>
        <p:spPr>
          <a:xfrm>
            <a:off x="3396337" y="4365104"/>
            <a:ext cx="5400000" cy="626529"/>
          </a:xfrm>
        </p:spPr>
        <p:txBody>
          <a:bodyPr/>
          <a:lstStyle>
            <a:lvl1pPr algn="ctr">
              <a:defRPr/>
            </a:lvl1pPr>
          </a:lstStyle>
          <a:p>
            <a:r>
              <a:rPr lang="sv-SE" dirty="0"/>
              <a:t>Rubrik</a:t>
            </a:r>
          </a:p>
        </p:txBody>
      </p:sp>
      <p:grpSp>
        <p:nvGrpSpPr>
          <p:cNvPr id="6" name="Grupp 5"/>
          <p:cNvGrpSpPr/>
          <p:nvPr userDrawn="1"/>
        </p:nvGrpSpPr>
        <p:grpSpPr>
          <a:xfrm>
            <a:off x="0" y="6619124"/>
            <a:ext cx="12192000" cy="50236"/>
            <a:chOff x="0" y="6619124"/>
            <a:chExt cx="12192000" cy="50236"/>
          </a:xfrm>
        </p:grpSpPr>
        <p:cxnSp>
          <p:nvCxnSpPr>
            <p:cNvPr id="7" name="Rak koppling 6"/>
            <p:cNvCxnSpPr/>
            <p:nvPr userDrawn="1"/>
          </p:nvCxnSpPr>
          <p:spPr>
            <a:xfrm>
              <a:off x="0" y="6619124"/>
              <a:ext cx="121920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Rak koppling 7"/>
            <p:cNvCxnSpPr/>
            <p:nvPr userDrawn="1"/>
          </p:nvCxnSpPr>
          <p:spPr>
            <a:xfrm>
              <a:off x="0" y="6669360"/>
              <a:ext cx="9504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9" name="Platshållare för text 10"/>
          <p:cNvSpPr>
            <a:spLocks noGrp="1"/>
          </p:cNvSpPr>
          <p:nvPr>
            <p:ph type="body" sz="quarter" idx="11" hasCustomPrompt="1"/>
          </p:nvPr>
        </p:nvSpPr>
        <p:spPr>
          <a:xfrm rot="16200000">
            <a:off x="9425287" y="2835125"/>
            <a:ext cx="5184926"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
        <p:nvSpPr>
          <p:cNvPr id="10" name="Platshållare för bild 13"/>
          <p:cNvSpPr>
            <a:spLocks noGrp="1"/>
          </p:cNvSpPr>
          <p:nvPr>
            <p:ph type="pic" sz="quarter" idx="12"/>
          </p:nvPr>
        </p:nvSpPr>
        <p:spPr>
          <a:xfrm>
            <a:off x="4296337" y="549080"/>
            <a:ext cx="3600000" cy="3600000"/>
          </a:xfrm>
        </p:spPr>
        <p:txBody>
          <a:bodyPr/>
          <a:lstStyle/>
          <a:p>
            <a:r>
              <a:rPr lang="sv-SE"/>
              <a:t>Klicka på ikonen för att lägga till en bild</a:t>
            </a:r>
          </a:p>
        </p:txBody>
      </p:sp>
      <p:sp>
        <p:nvSpPr>
          <p:cNvPr id="14" name="Platshållare för text 13"/>
          <p:cNvSpPr>
            <a:spLocks noGrp="1"/>
          </p:cNvSpPr>
          <p:nvPr>
            <p:ph type="body" sz="quarter" idx="13"/>
          </p:nvPr>
        </p:nvSpPr>
        <p:spPr>
          <a:xfrm>
            <a:off x="3396000" y="5134980"/>
            <a:ext cx="5400675" cy="814387"/>
          </a:xfrm>
        </p:spPr>
        <p:txBody>
          <a:bodyPr/>
          <a:lstStyle>
            <a:lvl1pPr marL="0" indent="0" algn="ctr">
              <a:buNone/>
              <a:defRPr/>
            </a:lvl1pPr>
          </a:lstStyle>
          <a:p>
            <a:pPr lvl="0"/>
            <a:r>
              <a:rPr lang="sv-SE"/>
              <a:t>Klicka här för att ändra format på bakgrundstexten</a:t>
            </a:r>
          </a:p>
        </p:txBody>
      </p:sp>
    </p:spTree>
    <p:extLst>
      <p:ext uri="{BB962C8B-B14F-4D97-AF65-F5344CB8AC3E}">
        <p14:creationId xmlns:p14="http://schemas.microsoft.com/office/powerpoint/2010/main" val="3705428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us bild">
    <p:spTree>
      <p:nvGrpSpPr>
        <p:cNvPr id="1" name=""/>
        <p:cNvGrpSpPr/>
        <p:nvPr/>
      </p:nvGrpSpPr>
      <p:grpSpPr>
        <a:xfrm>
          <a:off x="0" y="0"/>
          <a:ext cx="0" cy="0"/>
          <a:chOff x="0" y="0"/>
          <a:chExt cx="0" cy="0"/>
        </a:xfrm>
      </p:grpSpPr>
      <p:sp>
        <p:nvSpPr>
          <p:cNvPr id="28" name="Frihandsfigur 27"/>
          <p:cNvSpPr/>
          <p:nvPr userDrawn="1"/>
        </p:nvSpPr>
        <p:spPr>
          <a:xfrm>
            <a:off x="7213396" y="0"/>
            <a:ext cx="4986631" cy="6858000"/>
          </a:xfrm>
          <a:custGeom>
            <a:avLst/>
            <a:gdLst>
              <a:gd name="connsiteX0" fmla="*/ 1390590 w 4986631"/>
              <a:gd name="connsiteY0" fmla="*/ 0 h 6858000"/>
              <a:gd name="connsiteX1" fmla="*/ 4986631 w 4986631"/>
              <a:gd name="connsiteY1" fmla="*/ 0 h 6858000"/>
              <a:gd name="connsiteX2" fmla="*/ 4986631 w 4986631"/>
              <a:gd name="connsiteY2" fmla="*/ 6858000 h 6858000"/>
              <a:gd name="connsiteX3" fmla="*/ 1384440 w 4986631"/>
              <a:gd name="connsiteY3" fmla="*/ 6858000 h 6858000"/>
              <a:gd name="connsiteX4" fmla="*/ 1244295 w 4986631"/>
              <a:gd name="connsiteY4" fmla="*/ 6707564 h 6858000"/>
              <a:gd name="connsiteX5" fmla="*/ 0 w 4986631"/>
              <a:gd name="connsiteY5" fmla="*/ 3432300 h 6858000"/>
              <a:gd name="connsiteX6" fmla="*/ 1244295 w 4986631"/>
              <a:gd name="connsiteY6" fmla="*/ 15703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86631" h="6858000">
                <a:moveTo>
                  <a:pt x="1390590" y="0"/>
                </a:moveTo>
                <a:lnTo>
                  <a:pt x="4986631" y="0"/>
                </a:lnTo>
                <a:lnTo>
                  <a:pt x="4986631" y="6858000"/>
                </a:lnTo>
                <a:lnTo>
                  <a:pt x="1384440" y="6858000"/>
                </a:lnTo>
                <a:lnTo>
                  <a:pt x="1244295" y="6707564"/>
                </a:lnTo>
                <a:cubicBezTo>
                  <a:pt x="470194" y="5836487"/>
                  <a:pt x="0" y="4689303"/>
                  <a:pt x="0" y="3432300"/>
                </a:cubicBezTo>
                <a:cubicBezTo>
                  <a:pt x="0" y="2175297"/>
                  <a:pt x="470194" y="1028115"/>
                  <a:pt x="1244295" y="157037"/>
                </a:cubicBezTo>
                <a:close/>
              </a:path>
            </a:pathLst>
          </a:custGeom>
          <a:solidFill>
            <a:srgbClr val="CCE8E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4" name="Rubrik 3"/>
          <p:cNvSpPr>
            <a:spLocks noGrp="1"/>
          </p:cNvSpPr>
          <p:nvPr>
            <p:ph type="title" hasCustomPrompt="1"/>
          </p:nvPr>
        </p:nvSpPr>
        <p:spPr>
          <a:xfrm>
            <a:off x="7826351" y="2570976"/>
            <a:ext cx="3456384" cy="714007"/>
          </a:xfrm>
        </p:spPr>
        <p:txBody>
          <a:bodyPr/>
          <a:lstStyle>
            <a:lvl1pPr algn="l">
              <a:defRPr/>
            </a:lvl1pPr>
          </a:lstStyle>
          <a:p>
            <a:r>
              <a:rPr lang="sv-SE" dirty="0"/>
              <a:t>Rubrik</a:t>
            </a:r>
          </a:p>
        </p:txBody>
      </p:sp>
      <p:sp>
        <p:nvSpPr>
          <p:cNvPr id="9" name="Platshållare för text 10"/>
          <p:cNvSpPr>
            <a:spLocks noGrp="1"/>
          </p:cNvSpPr>
          <p:nvPr>
            <p:ph type="body" sz="quarter" idx="11" hasCustomPrompt="1"/>
          </p:nvPr>
        </p:nvSpPr>
        <p:spPr>
          <a:xfrm rot="16200000">
            <a:off x="9425287" y="4036683"/>
            <a:ext cx="5184926"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
        <p:nvSpPr>
          <p:cNvPr id="30" name="Platshållare för text 29"/>
          <p:cNvSpPr>
            <a:spLocks noGrp="1"/>
          </p:cNvSpPr>
          <p:nvPr>
            <p:ph type="body" sz="quarter" idx="12"/>
          </p:nvPr>
        </p:nvSpPr>
        <p:spPr>
          <a:xfrm>
            <a:off x="7826351" y="3429000"/>
            <a:ext cx="3455988" cy="1511300"/>
          </a:xfrm>
        </p:spPr>
        <p:txBody>
          <a:bodyPr/>
          <a:lstStyle>
            <a:lvl1pPr marL="0" indent="0">
              <a:buNone/>
              <a:defRPr/>
            </a:lvl1pPr>
          </a:lstStyle>
          <a:p>
            <a:pPr lvl="0"/>
            <a:r>
              <a:rPr lang="sv-SE"/>
              <a:t>Klicka här för att ändra format på bakgrundstexten</a:t>
            </a:r>
          </a:p>
        </p:txBody>
      </p:sp>
      <p:sp>
        <p:nvSpPr>
          <p:cNvPr id="34" name="Frihandsfigur 33"/>
          <p:cNvSpPr>
            <a:spLocks noGrp="1"/>
          </p:cNvSpPr>
          <p:nvPr>
            <p:ph type="pic" sz="quarter" idx="13"/>
          </p:nvPr>
        </p:nvSpPr>
        <p:spPr>
          <a:xfrm>
            <a:off x="0" y="0"/>
            <a:ext cx="8603986" cy="6858000"/>
          </a:xfrm>
          <a:custGeom>
            <a:avLst/>
            <a:gdLst>
              <a:gd name="connsiteX0" fmla="*/ 0 w 8603986"/>
              <a:gd name="connsiteY0" fmla="*/ 0 h 6858000"/>
              <a:gd name="connsiteX1" fmla="*/ 8603986 w 8603986"/>
              <a:gd name="connsiteY1" fmla="*/ 0 h 6858000"/>
              <a:gd name="connsiteX2" fmla="*/ 8457691 w 8603986"/>
              <a:gd name="connsiteY2" fmla="*/ 157037 h 6858000"/>
              <a:gd name="connsiteX3" fmla="*/ 7213396 w 8603986"/>
              <a:gd name="connsiteY3" fmla="*/ 3432300 h 6858000"/>
              <a:gd name="connsiteX4" fmla="*/ 8457691 w 8603986"/>
              <a:gd name="connsiteY4" fmla="*/ 6707564 h 6858000"/>
              <a:gd name="connsiteX5" fmla="*/ 8597836 w 8603986"/>
              <a:gd name="connsiteY5" fmla="*/ 6858000 h 6858000"/>
              <a:gd name="connsiteX6" fmla="*/ 0 w 860398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3986" h="6858000">
                <a:moveTo>
                  <a:pt x="0" y="0"/>
                </a:moveTo>
                <a:lnTo>
                  <a:pt x="8603986" y="0"/>
                </a:lnTo>
                <a:lnTo>
                  <a:pt x="8457691" y="157037"/>
                </a:lnTo>
                <a:cubicBezTo>
                  <a:pt x="7683590" y="1028115"/>
                  <a:pt x="7213396" y="2175297"/>
                  <a:pt x="7213396" y="3432300"/>
                </a:cubicBezTo>
                <a:cubicBezTo>
                  <a:pt x="7213396" y="4689303"/>
                  <a:pt x="7683590" y="5836487"/>
                  <a:pt x="8457691" y="6707564"/>
                </a:cubicBezTo>
                <a:lnTo>
                  <a:pt x="8597836" y="6858000"/>
                </a:lnTo>
                <a:lnTo>
                  <a:pt x="0" y="6858000"/>
                </a:lnTo>
                <a:close/>
              </a:path>
            </a:pathLst>
          </a:custGeom>
        </p:spPr>
        <p:txBody>
          <a:bodyPr wrap="square">
            <a:noAutofit/>
          </a:bodyPr>
          <a:lstStyle/>
          <a:p>
            <a:r>
              <a:rPr lang="sv-SE"/>
              <a:t>Klicka på ikonen för att lägga till en bild</a:t>
            </a:r>
          </a:p>
        </p:txBody>
      </p:sp>
    </p:spTree>
    <p:extLst>
      <p:ext uri="{BB962C8B-B14F-4D97-AF65-F5344CB8AC3E}">
        <p14:creationId xmlns:p14="http://schemas.microsoft.com/office/powerpoint/2010/main" val="4140852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ehåll">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5" y="404664"/>
            <a:ext cx="10368198"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3" y="1628800"/>
            <a:ext cx="6553002" cy="3965884"/>
          </a:xfrm>
        </p:spPr>
        <p:txBody>
          <a:bodyPr/>
          <a:lstStyle>
            <a:lvl1pPr>
              <a:spcBef>
                <a:spcPts val="1200"/>
              </a:spcBef>
              <a:defRPr/>
            </a:lvl1pPr>
            <a:lvl4pPr>
              <a:defRPr sz="1300"/>
            </a:lvl4pPr>
          </a:lstStyle>
          <a:p>
            <a:pPr lvl="0"/>
            <a:r>
              <a:rPr lang="sv-SE" dirty="0"/>
              <a:t>Punktlista</a:t>
            </a:r>
          </a:p>
          <a:p>
            <a:pPr lvl="1"/>
            <a:r>
              <a:rPr lang="sv-SE" dirty="0"/>
              <a:t>Nivå två</a:t>
            </a:r>
          </a:p>
          <a:p>
            <a:pPr lvl="2"/>
            <a:r>
              <a:rPr lang="sv-SE" dirty="0"/>
              <a:t>Nivå tre</a:t>
            </a:r>
          </a:p>
        </p:txBody>
      </p:sp>
      <p:grpSp>
        <p:nvGrpSpPr>
          <p:cNvPr id="2" name="Grupp 1"/>
          <p:cNvGrpSpPr/>
          <p:nvPr userDrawn="1"/>
        </p:nvGrpSpPr>
        <p:grpSpPr>
          <a:xfrm>
            <a:off x="0" y="6619124"/>
            <a:ext cx="12192000" cy="50236"/>
            <a:chOff x="0" y="6619124"/>
            <a:chExt cx="12192000" cy="50236"/>
          </a:xfrm>
        </p:grpSpPr>
        <p:cxnSp>
          <p:nvCxnSpPr>
            <p:cNvPr id="5" name="Rak koppling 4"/>
            <p:cNvCxnSpPr/>
            <p:nvPr userDrawn="1"/>
          </p:nvCxnSpPr>
          <p:spPr>
            <a:xfrm>
              <a:off x="0" y="6619124"/>
              <a:ext cx="121920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6" name="Rak koppling 5"/>
            <p:cNvCxnSpPr/>
            <p:nvPr userDrawn="1"/>
          </p:nvCxnSpPr>
          <p:spPr>
            <a:xfrm>
              <a:off x="0" y="6669360"/>
              <a:ext cx="9504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7" name="Platshållare för text 10"/>
          <p:cNvSpPr>
            <a:spLocks noGrp="1"/>
          </p:cNvSpPr>
          <p:nvPr>
            <p:ph type="body" sz="quarter" idx="11" hasCustomPrompt="1"/>
          </p:nvPr>
        </p:nvSpPr>
        <p:spPr>
          <a:xfrm rot="16200000">
            <a:off x="9425287" y="2835125"/>
            <a:ext cx="5184926"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Tree>
    <p:extLst>
      <p:ext uri="{BB962C8B-B14F-4D97-AF65-F5344CB8AC3E}">
        <p14:creationId xmlns:p14="http://schemas.microsoft.com/office/powerpoint/2010/main" val="2843557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nehåll sidofält mörk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424" y="404664"/>
            <a:ext cx="6553001"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4" y="1628800"/>
            <a:ext cx="6553001" cy="3960788"/>
          </a:xfrm>
        </p:spPr>
        <p:txBody>
          <a:bodyPr/>
          <a:lstStyle>
            <a:lvl1pPr>
              <a:spcBef>
                <a:spcPts val="1200"/>
              </a:spcBef>
              <a:defRPr/>
            </a:lvl1pPr>
            <a:lvl4pPr>
              <a:defRPr sz="1300"/>
            </a:lvl4pPr>
          </a:lstStyle>
          <a:p>
            <a:pPr lvl="0"/>
            <a:r>
              <a:rPr lang="sv-SE" dirty="0"/>
              <a:t>Punktlista</a:t>
            </a:r>
          </a:p>
          <a:p>
            <a:pPr lvl="1"/>
            <a:r>
              <a:rPr lang="sv-SE" dirty="0"/>
              <a:t>Nivå två</a:t>
            </a:r>
          </a:p>
          <a:p>
            <a:pPr lvl="2"/>
            <a:r>
              <a:rPr lang="sv-SE" dirty="0"/>
              <a:t>Nivå tre</a:t>
            </a:r>
          </a:p>
        </p:txBody>
      </p:sp>
      <p:sp>
        <p:nvSpPr>
          <p:cNvPr id="5" name="Rektangel 4"/>
          <p:cNvSpPr/>
          <p:nvPr userDrawn="1"/>
        </p:nvSpPr>
        <p:spPr>
          <a:xfrm>
            <a:off x="7824192" y="0"/>
            <a:ext cx="43678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innehåll 2"/>
          <p:cNvSpPr>
            <a:spLocks noGrp="1"/>
          </p:cNvSpPr>
          <p:nvPr>
            <p:ph idx="10" hasCustomPrompt="1"/>
          </p:nvPr>
        </p:nvSpPr>
        <p:spPr>
          <a:xfrm>
            <a:off x="8112225" y="404664"/>
            <a:ext cx="3168550" cy="5184924"/>
          </a:xfrm>
        </p:spPr>
        <p:txBody>
          <a:bodyPr anchor="ctr" anchorCtr="0"/>
          <a:lstStyle>
            <a:lvl1pPr>
              <a:spcBef>
                <a:spcPts val="1200"/>
              </a:spcBef>
              <a:buClr>
                <a:schemeClr val="bg1"/>
              </a:buClr>
              <a:defRPr>
                <a:solidFill>
                  <a:schemeClr val="bg1"/>
                </a:solidFill>
              </a:defRPr>
            </a:lvl1pPr>
            <a:lvl2pPr>
              <a:defRPr>
                <a:solidFill>
                  <a:schemeClr val="bg1"/>
                </a:solidFill>
              </a:defRPr>
            </a:lvl2pPr>
            <a:lvl3pPr>
              <a:defRPr>
                <a:solidFill>
                  <a:schemeClr val="bg1"/>
                </a:solidFill>
              </a:defRPr>
            </a:lvl3pPr>
            <a:lvl4pPr>
              <a:defRPr sz="1300"/>
            </a:lvl4pPr>
          </a:lstStyle>
          <a:p>
            <a:pPr lvl="0"/>
            <a:r>
              <a:rPr lang="sv-SE" dirty="0"/>
              <a:t>Punktlista</a:t>
            </a:r>
          </a:p>
          <a:p>
            <a:pPr lvl="1"/>
            <a:r>
              <a:rPr lang="sv-SE" dirty="0"/>
              <a:t>Nivå två</a:t>
            </a:r>
          </a:p>
          <a:p>
            <a:pPr lvl="2"/>
            <a:r>
              <a:rPr lang="sv-SE" dirty="0"/>
              <a:t>Nivå tre</a:t>
            </a:r>
          </a:p>
        </p:txBody>
      </p:sp>
      <p:grpSp>
        <p:nvGrpSpPr>
          <p:cNvPr id="6" name="Grupp 5"/>
          <p:cNvGrpSpPr/>
          <p:nvPr userDrawn="1"/>
        </p:nvGrpSpPr>
        <p:grpSpPr>
          <a:xfrm>
            <a:off x="0" y="6619124"/>
            <a:ext cx="7471719" cy="50236"/>
            <a:chOff x="0" y="6619124"/>
            <a:chExt cx="7471719" cy="50236"/>
          </a:xfrm>
        </p:grpSpPr>
        <p:cxnSp>
          <p:nvCxnSpPr>
            <p:cNvPr id="8" name="Rak koppling 7"/>
            <p:cNvCxnSpPr/>
            <p:nvPr userDrawn="1"/>
          </p:nvCxnSpPr>
          <p:spPr>
            <a:xfrm>
              <a:off x="0" y="6619124"/>
              <a:ext cx="747171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Rak koppling 8"/>
            <p:cNvCxnSpPr/>
            <p:nvPr userDrawn="1"/>
          </p:nvCxnSpPr>
          <p:spPr>
            <a:xfrm>
              <a:off x="0" y="6669360"/>
              <a:ext cx="6120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7" name="Platshållare för text 10"/>
          <p:cNvSpPr>
            <a:spLocks noGrp="1"/>
          </p:cNvSpPr>
          <p:nvPr>
            <p:ph type="body" sz="quarter" idx="11" hasCustomPrompt="1"/>
          </p:nvPr>
        </p:nvSpPr>
        <p:spPr>
          <a:xfrm rot="16200000">
            <a:off x="9425287" y="2835125"/>
            <a:ext cx="5184926" cy="324000"/>
          </a:xfrm>
        </p:spPr>
        <p:txBody>
          <a:bodyPr bIns="72000" anchor="b" anchorCtr="0"/>
          <a:lstStyle>
            <a:lvl1pPr marL="0" indent="0">
              <a:lnSpc>
                <a:spcPct val="100000"/>
              </a:lnSpc>
              <a:spcBef>
                <a:spcPts val="0"/>
              </a:spcBef>
              <a:spcAft>
                <a:spcPts val="0"/>
              </a:spcAft>
              <a:buNone/>
              <a:defRPr sz="800" cap="all" baseline="0">
                <a:solidFill>
                  <a:schemeClr val="bg1"/>
                </a:solidFill>
              </a:defRPr>
            </a:lvl1pPr>
          </a:lstStyle>
          <a:p>
            <a:pPr lvl="0"/>
            <a:r>
              <a:rPr lang="sv-SE" dirty="0"/>
              <a:t>PLATS FÖR FOTOGRAF ELLER KÄLLA </a:t>
            </a:r>
          </a:p>
        </p:txBody>
      </p:sp>
    </p:spTree>
    <p:extLst>
      <p:ext uri="{BB962C8B-B14F-4D97-AF65-F5344CB8AC3E}">
        <p14:creationId xmlns:p14="http://schemas.microsoft.com/office/powerpoint/2010/main" val="269808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nehåll sidofält ljus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6" y="404664"/>
            <a:ext cx="6553200"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4" y="1628800"/>
            <a:ext cx="6553001" cy="3960788"/>
          </a:xfrm>
        </p:spPr>
        <p:txBody>
          <a:bodyPr/>
          <a:lstStyle>
            <a:lvl1pPr>
              <a:spcBef>
                <a:spcPts val="1200"/>
              </a:spcBef>
              <a:defRPr/>
            </a:lvl1pPr>
            <a:lvl4pPr>
              <a:defRPr sz="1300"/>
            </a:lvl4pPr>
          </a:lstStyle>
          <a:p>
            <a:pPr lvl="0"/>
            <a:r>
              <a:rPr lang="sv-SE" dirty="0"/>
              <a:t>Punktlista</a:t>
            </a:r>
          </a:p>
          <a:p>
            <a:pPr lvl="1"/>
            <a:r>
              <a:rPr lang="sv-SE" dirty="0"/>
              <a:t>Nivå två</a:t>
            </a:r>
          </a:p>
          <a:p>
            <a:pPr lvl="2"/>
            <a:r>
              <a:rPr lang="sv-SE" dirty="0"/>
              <a:t>Nivå tre</a:t>
            </a:r>
          </a:p>
        </p:txBody>
      </p:sp>
      <p:sp>
        <p:nvSpPr>
          <p:cNvPr id="5" name="Rektangel 4"/>
          <p:cNvSpPr/>
          <p:nvPr userDrawn="1"/>
        </p:nvSpPr>
        <p:spPr>
          <a:xfrm>
            <a:off x="7824192" y="0"/>
            <a:ext cx="4367808" cy="6858000"/>
          </a:xfrm>
          <a:prstGeom prst="rect">
            <a:avLst/>
          </a:prstGeom>
          <a:solidFill>
            <a:srgbClr val="CCE8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innehåll 2"/>
          <p:cNvSpPr>
            <a:spLocks noGrp="1"/>
          </p:cNvSpPr>
          <p:nvPr>
            <p:ph idx="10" hasCustomPrompt="1"/>
          </p:nvPr>
        </p:nvSpPr>
        <p:spPr>
          <a:xfrm>
            <a:off x="8112225" y="404664"/>
            <a:ext cx="3168550" cy="5184924"/>
          </a:xfrm>
        </p:spPr>
        <p:txBody>
          <a:bodyPr anchor="ctr" anchorCtr="0"/>
          <a:lstStyle>
            <a:lvl1pPr>
              <a:spcBef>
                <a:spcPts val="1200"/>
              </a:spcBef>
              <a:buClr>
                <a:srgbClr val="009284"/>
              </a:buClr>
              <a:defRPr>
                <a:solidFill>
                  <a:schemeClr val="tx1"/>
                </a:solidFill>
              </a:defRPr>
            </a:lvl1pPr>
            <a:lvl2pPr>
              <a:defRPr>
                <a:solidFill>
                  <a:schemeClr val="tx1"/>
                </a:solidFill>
              </a:defRPr>
            </a:lvl2pPr>
            <a:lvl3pPr>
              <a:defRPr>
                <a:solidFill>
                  <a:schemeClr val="tx1"/>
                </a:solidFill>
              </a:defRPr>
            </a:lvl3pPr>
            <a:lvl4pPr>
              <a:defRPr sz="1300"/>
            </a:lvl4pPr>
          </a:lstStyle>
          <a:p>
            <a:pPr lvl="0"/>
            <a:r>
              <a:rPr lang="sv-SE" dirty="0"/>
              <a:t>Punktlista</a:t>
            </a:r>
          </a:p>
          <a:p>
            <a:pPr lvl="1"/>
            <a:r>
              <a:rPr lang="sv-SE" dirty="0"/>
              <a:t>Nivå två</a:t>
            </a:r>
          </a:p>
          <a:p>
            <a:pPr lvl="2"/>
            <a:r>
              <a:rPr lang="sv-SE" dirty="0"/>
              <a:t>Nivå tre</a:t>
            </a:r>
          </a:p>
        </p:txBody>
      </p:sp>
      <p:grpSp>
        <p:nvGrpSpPr>
          <p:cNvPr id="6" name="Grupp 5"/>
          <p:cNvGrpSpPr/>
          <p:nvPr userDrawn="1"/>
        </p:nvGrpSpPr>
        <p:grpSpPr>
          <a:xfrm>
            <a:off x="0" y="6619124"/>
            <a:ext cx="7471719" cy="50236"/>
            <a:chOff x="0" y="6619124"/>
            <a:chExt cx="7471719" cy="50236"/>
          </a:xfrm>
        </p:grpSpPr>
        <p:cxnSp>
          <p:nvCxnSpPr>
            <p:cNvPr id="8" name="Rak koppling 7"/>
            <p:cNvCxnSpPr/>
            <p:nvPr userDrawn="1"/>
          </p:nvCxnSpPr>
          <p:spPr>
            <a:xfrm>
              <a:off x="0" y="6619124"/>
              <a:ext cx="747171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Rak koppling 8"/>
            <p:cNvCxnSpPr/>
            <p:nvPr userDrawn="1"/>
          </p:nvCxnSpPr>
          <p:spPr>
            <a:xfrm>
              <a:off x="0" y="6669360"/>
              <a:ext cx="6120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 name="Platshållare för text 10"/>
          <p:cNvSpPr>
            <a:spLocks noGrp="1"/>
          </p:cNvSpPr>
          <p:nvPr>
            <p:ph type="body" sz="quarter" idx="11" hasCustomPrompt="1"/>
          </p:nvPr>
        </p:nvSpPr>
        <p:spPr>
          <a:xfrm rot="16200000">
            <a:off x="9425287" y="2835125"/>
            <a:ext cx="5184926"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Tree>
    <p:extLst>
      <p:ext uri="{BB962C8B-B14F-4D97-AF65-F5344CB8AC3E}">
        <p14:creationId xmlns:p14="http://schemas.microsoft.com/office/powerpoint/2010/main" val="2071588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nehåll sidobild rak">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6" y="404664"/>
            <a:ext cx="6553200"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4" y="1628800"/>
            <a:ext cx="6553001" cy="3960788"/>
          </a:xfrm>
        </p:spPr>
        <p:txBody>
          <a:bodyPr/>
          <a:lstStyle>
            <a:lvl1pPr>
              <a:spcBef>
                <a:spcPts val="1200"/>
              </a:spcBef>
              <a:defRPr/>
            </a:lvl1pPr>
            <a:lvl4pPr>
              <a:defRPr sz="1300"/>
            </a:lvl4pPr>
          </a:lstStyle>
          <a:p>
            <a:pPr lvl="0"/>
            <a:r>
              <a:rPr lang="sv-SE" dirty="0"/>
              <a:t>Punktlista</a:t>
            </a:r>
          </a:p>
          <a:p>
            <a:pPr lvl="1"/>
            <a:r>
              <a:rPr lang="sv-SE" dirty="0"/>
              <a:t>Nivå två</a:t>
            </a:r>
          </a:p>
          <a:p>
            <a:pPr lvl="2"/>
            <a:r>
              <a:rPr lang="sv-SE" dirty="0"/>
              <a:t>Nivå tre</a:t>
            </a:r>
          </a:p>
        </p:txBody>
      </p:sp>
      <p:sp>
        <p:nvSpPr>
          <p:cNvPr id="9" name="Platshållare för bild 8"/>
          <p:cNvSpPr>
            <a:spLocks noGrp="1"/>
          </p:cNvSpPr>
          <p:nvPr>
            <p:ph type="pic" sz="quarter" idx="10"/>
          </p:nvPr>
        </p:nvSpPr>
        <p:spPr>
          <a:xfrm>
            <a:off x="7825200" y="0"/>
            <a:ext cx="4366800" cy="6858000"/>
          </a:xfrm>
          <a:custGeom>
            <a:avLst/>
            <a:gdLst>
              <a:gd name="connsiteX0" fmla="*/ 0 w 4366800"/>
              <a:gd name="connsiteY0" fmla="*/ 0 h 6858000"/>
              <a:gd name="connsiteX1" fmla="*/ 4366800 w 4366800"/>
              <a:gd name="connsiteY1" fmla="*/ 0 h 6858000"/>
              <a:gd name="connsiteX2" fmla="*/ 4366800 w 4366800"/>
              <a:gd name="connsiteY2" fmla="*/ 6858000 h 6858000"/>
              <a:gd name="connsiteX3" fmla="*/ 0 w 4366800"/>
              <a:gd name="connsiteY3" fmla="*/ 6858000 h 6858000"/>
              <a:gd name="connsiteX4" fmla="*/ 0 w 4366800"/>
              <a:gd name="connsiteY4" fmla="*/ 0 h 6858000"/>
              <a:gd name="connsiteX0" fmla="*/ 15730 w 4382530"/>
              <a:gd name="connsiteY0" fmla="*/ 0 h 6858000"/>
              <a:gd name="connsiteX1" fmla="*/ 4382530 w 4382530"/>
              <a:gd name="connsiteY1" fmla="*/ 0 h 6858000"/>
              <a:gd name="connsiteX2" fmla="*/ 4382530 w 4382530"/>
              <a:gd name="connsiteY2" fmla="*/ 6858000 h 6858000"/>
              <a:gd name="connsiteX3" fmla="*/ 15730 w 4382530"/>
              <a:gd name="connsiteY3" fmla="*/ 6858000 h 6858000"/>
              <a:gd name="connsiteX4" fmla="*/ 0 w 4382530"/>
              <a:gd name="connsiteY4" fmla="*/ 3369276 h 6858000"/>
              <a:gd name="connsiteX5" fmla="*/ 15730 w 4382530"/>
              <a:gd name="connsiteY5" fmla="*/ 0 h 6858000"/>
              <a:gd name="connsiteX0" fmla="*/ 15730 w 4382530"/>
              <a:gd name="connsiteY0" fmla="*/ 0 h 6858000"/>
              <a:gd name="connsiteX1" fmla="*/ 4382530 w 4382530"/>
              <a:gd name="connsiteY1" fmla="*/ 0 h 6858000"/>
              <a:gd name="connsiteX2" fmla="*/ 4382530 w 4382530"/>
              <a:gd name="connsiteY2" fmla="*/ 6858000 h 6858000"/>
              <a:gd name="connsiteX3" fmla="*/ 15730 w 4382530"/>
              <a:gd name="connsiteY3" fmla="*/ 6858000 h 6858000"/>
              <a:gd name="connsiteX4" fmla="*/ 0 w 4382530"/>
              <a:gd name="connsiteY4" fmla="*/ 3369276 h 6858000"/>
              <a:gd name="connsiteX5" fmla="*/ 15730 w 4382530"/>
              <a:gd name="connsiteY5" fmla="*/ 0 h 6858000"/>
              <a:gd name="connsiteX0" fmla="*/ 357277 w 4724077"/>
              <a:gd name="connsiteY0" fmla="*/ 0 h 6858000"/>
              <a:gd name="connsiteX1" fmla="*/ 4724077 w 4724077"/>
              <a:gd name="connsiteY1" fmla="*/ 0 h 6858000"/>
              <a:gd name="connsiteX2" fmla="*/ 4724077 w 4724077"/>
              <a:gd name="connsiteY2" fmla="*/ 6858000 h 6858000"/>
              <a:gd name="connsiteX3" fmla="*/ 357277 w 4724077"/>
              <a:gd name="connsiteY3" fmla="*/ 6858000 h 6858000"/>
              <a:gd name="connsiteX4" fmla="*/ 341547 w 4724077"/>
              <a:gd name="connsiteY4" fmla="*/ 3369276 h 6858000"/>
              <a:gd name="connsiteX5" fmla="*/ 357277 w 4724077"/>
              <a:gd name="connsiteY5" fmla="*/ 0 h 6858000"/>
              <a:gd name="connsiteX0" fmla="*/ 66068 w 4432868"/>
              <a:gd name="connsiteY0" fmla="*/ 0 h 6858000"/>
              <a:gd name="connsiteX1" fmla="*/ 4432868 w 4432868"/>
              <a:gd name="connsiteY1" fmla="*/ 0 h 6858000"/>
              <a:gd name="connsiteX2" fmla="*/ 4432868 w 4432868"/>
              <a:gd name="connsiteY2" fmla="*/ 6858000 h 6858000"/>
              <a:gd name="connsiteX3" fmla="*/ 66068 w 4432868"/>
              <a:gd name="connsiteY3" fmla="*/ 6858000 h 6858000"/>
              <a:gd name="connsiteX4" fmla="*/ 50338 w 4432868"/>
              <a:gd name="connsiteY4" fmla="*/ 3369276 h 6858000"/>
              <a:gd name="connsiteX5" fmla="*/ 66068 w 4432868"/>
              <a:gd name="connsiteY5" fmla="*/ 0 h 6858000"/>
              <a:gd name="connsiteX0" fmla="*/ 73547 w 4440347"/>
              <a:gd name="connsiteY0" fmla="*/ 0 h 6858000"/>
              <a:gd name="connsiteX1" fmla="*/ 4440347 w 4440347"/>
              <a:gd name="connsiteY1" fmla="*/ 0 h 6858000"/>
              <a:gd name="connsiteX2" fmla="*/ 4440347 w 4440347"/>
              <a:gd name="connsiteY2" fmla="*/ 6858000 h 6858000"/>
              <a:gd name="connsiteX3" fmla="*/ 73547 w 4440347"/>
              <a:gd name="connsiteY3" fmla="*/ 6858000 h 6858000"/>
              <a:gd name="connsiteX4" fmla="*/ 57817 w 4440347"/>
              <a:gd name="connsiteY4" fmla="*/ 3369276 h 6858000"/>
              <a:gd name="connsiteX5" fmla="*/ 73547 w 4440347"/>
              <a:gd name="connsiteY5" fmla="*/ 0 h 6858000"/>
              <a:gd name="connsiteX0" fmla="*/ 73547 w 4440347"/>
              <a:gd name="connsiteY0" fmla="*/ 0 h 6858000"/>
              <a:gd name="connsiteX1" fmla="*/ 4440347 w 4440347"/>
              <a:gd name="connsiteY1" fmla="*/ 0 h 6858000"/>
              <a:gd name="connsiteX2" fmla="*/ 4440347 w 4440347"/>
              <a:gd name="connsiteY2" fmla="*/ 6858000 h 6858000"/>
              <a:gd name="connsiteX3" fmla="*/ 73547 w 4440347"/>
              <a:gd name="connsiteY3" fmla="*/ 6858000 h 6858000"/>
              <a:gd name="connsiteX4" fmla="*/ 57817 w 4440347"/>
              <a:gd name="connsiteY4" fmla="*/ 3369276 h 6858000"/>
              <a:gd name="connsiteX5" fmla="*/ 73547 w 4440347"/>
              <a:gd name="connsiteY5" fmla="*/ 0 h 6858000"/>
              <a:gd name="connsiteX0" fmla="*/ 34879 w 4401679"/>
              <a:gd name="connsiteY0" fmla="*/ 0 h 6858000"/>
              <a:gd name="connsiteX1" fmla="*/ 4401679 w 4401679"/>
              <a:gd name="connsiteY1" fmla="*/ 0 h 6858000"/>
              <a:gd name="connsiteX2" fmla="*/ 4401679 w 4401679"/>
              <a:gd name="connsiteY2" fmla="*/ 6858000 h 6858000"/>
              <a:gd name="connsiteX3" fmla="*/ 34879 w 4401679"/>
              <a:gd name="connsiteY3" fmla="*/ 6858000 h 6858000"/>
              <a:gd name="connsiteX4" fmla="*/ 85051 w 4401679"/>
              <a:gd name="connsiteY4" fmla="*/ 3492843 h 6858000"/>
              <a:gd name="connsiteX5" fmla="*/ 34879 w 4401679"/>
              <a:gd name="connsiteY5" fmla="*/ 0 h 6858000"/>
              <a:gd name="connsiteX0" fmla="*/ 28717 w 4395517"/>
              <a:gd name="connsiteY0" fmla="*/ 0 h 6858000"/>
              <a:gd name="connsiteX1" fmla="*/ 4395517 w 4395517"/>
              <a:gd name="connsiteY1" fmla="*/ 0 h 6858000"/>
              <a:gd name="connsiteX2" fmla="*/ 4395517 w 4395517"/>
              <a:gd name="connsiteY2" fmla="*/ 6858000 h 6858000"/>
              <a:gd name="connsiteX3" fmla="*/ 28717 w 4395517"/>
              <a:gd name="connsiteY3" fmla="*/ 6858000 h 6858000"/>
              <a:gd name="connsiteX4" fmla="*/ 78889 w 4395517"/>
              <a:gd name="connsiteY4" fmla="*/ 3492843 h 6858000"/>
              <a:gd name="connsiteX5" fmla="*/ 28717 w 4395517"/>
              <a:gd name="connsiteY5" fmla="*/ 0 h 6858000"/>
              <a:gd name="connsiteX0" fmla="*/ 60613 w 4427413"/>
              <a:gd name="connsiteY0" fmla="*/ 0 h 6858000"/>
              <a:gd name="connsiteX1" fmla="*/ 4427413 w 4427413"/>
              <a:gd name="connsiteY1" fmla="*/ 0 h 6858000"/>
              <a:gd name="connsiteX2" fmla="*/ 4427413 w 4427413"/>
              <a:gd name="connsiteY2" fmla="*/ 6858000 h 6858000"/>
              <a:gd name="connsiteX3" fmla="*/ 60613 w 4427413"/>
              <a:gd name="connsiteY3" fmla="*/ 6858000 h 6858000"/>
              <a:gd name="connsiteX4" fmla="*/ 110785 w 4427413"/>
              <a:gd name="connsiteY4" fmla="*/ 3492843 h 6858000"/>
              <a:gd name="connsiteX5" fmla="*/ 60613 w 4427413"/>
              <a:gd name="connsiteY5" fmla="*/ 0 h 6858000"/>
              <a:gd name="connsiteX0" fmla="*/ 60613 w 4427413"/>
              <a:gd name="connsiteY0" fmla="*/ 0 h 6858000"/>
              <a:gd name="connsiteX1" fmla="*/ 4427413 w 4427413"/>
              <a:gd name="connsiteY1" fmla="*/ 0 h 6858000"/>
              <a:gd name="connsiteX2" fmla="*/ 4427413 w 4427413"/>
              <a:gd name="connsiteY2" fmla="*/ 6858000 h 6858000"/>
              <a:gd name="connsiteX3" fmla="*/ 60613 w 4427413"/>
              <a:gd name="connsiteY3" fmla="*/ 6858000 h 6858000"/>
              <a:gd name="connsiteX4" fmla="*/ 110785 w 4427413"/>
              <a:gd name="connsiteY4" fmla="*/ 3492843 h 6858000"/>
              <a:gd name="connsiteX5" fmla="*/ 60613 w 4427413"/>
              <a:gd name="connsiteY5" fmla="*/ 0 h 6858000"/>
              <a:gd name="connsiteX0" fmla="*/ 545850 w 4912650"/>
              <a:gd name="connsiteY0" fmla="*/ 0 h 6858000"/>
              <a:gd name="connsiteX1" fmla="*/ 4912650 w 4912650"/>
              <a:gd name="connsiteY1" fmla="*/ 0 h 6858000"/>
              <a:gd name="connsiteX2" fmla="*/ 4912650 w 4912650"/>
              <a:gd name="connsiteY2" fmla="*/ 6858000 h 6858000"/>
              <a:gd name="connsiteX3" fmla="*/ 545850 w 4912650"/>
              <a:gd name="connsiteY3" fmla="*/ 6858000 h 6858000"/>
              <a:gd name="connsiteX4" fmla="*/ 545850 w 4912650"/>
              <a:gd name="connsiteY4" fmla="*/ 0 h 6858000"/>
              <a:gd name="connsiteX0" fmla="*/ 323467 w 4690267"/>
              <a:gd name="connsiteY0" fmla="*/ 0 h 6858000"/>
              <a:gd name="connsiteX1" fmla="*/ 4690267 w 4690267"/>
              <a:gd name="connsiteY1" fmla="*/ 0 h 6858000"/>
              <a:gd name="connsiteX2" fmla="*/ 4690267 w 4690267"/>
              <a:gd name="connsiteY2" fmla="*/ 6858000 h 6858000"/>
              <a:gd name="connsiteX3" fmla="*/ 323467 w 4690267"/>
              <a:gd name="connsiteY3" fmla="*/ 6858000 h 6858000"/>
              <a:gd name="connsiteX4" fmla="*/ 323467 w 4690267"/>
              <a:gd name="connsiteY4" fmla="*/ 0 h 6858000"/>
              <a:gd name="connsiteX0" fmla="*/ 0 w 4366800"/>
              <a:gd name="connsiteY0" fmla="*/ 0 h 6858000"/>
              <a:gd name="connsiteX1" fmla="*/ 4366800 w 4366800"/>
              <a:gd name="connsiteY1" fmla="*/ 0 h 6858000"/>
              <a:gd name="connsiteX2" fmla="*/ 4366800 w 4366800"/>
              <a:gd name="connsiteY2" fmla="*/ 6858000 h 6858000"/>
              <a:gd name="connsiteX3" fmla="*/ 0 w 4366800"/>
              <a:gd name="connsiteY3" fmla="*/ 6858000 h 6858000"/>
              <a:gd name="connsiteX4" fmla="*/ 0 w 43668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6800" h="6858000">
                <a:moveTo>
                  <a:pt x="0" y="0"/>
                </a:moveTo>
                <a:lnTo>
                  <a:pt x="4366800" y="0"/>
                </a:lnTo>
                <a:lnTo>
                  <a:pt x="4366800" y="6858000"/>
                </a:lnTo>
                <a:lnTo>
                  <a:pt x="0" y="6858000"/>
                </a:lnTo>
                <a:lnTo>
                  <a:pt x="0" y="0"/>
                </a:lnTo>
                <a:close/>
              </a:path>
            </a:pathLst>
          </a:custGeom>
        </p:spPr>
        <p:txBody>
          <a:bodyPr/>
          <a:lstStyle/>
          <a:p>
            <a:r>
              <a:rPr lang="sv-SE"/>
              <a:t>Klicka på ikonen för att lägga till en bild</a:t>
            </a:r>
            <a:endParaRPr lang="sv-SE" dirty="0"/>
          </a:p>
        </p:txBody>
      </p:sp>
      <p:grpSp>
        <p:nvGrpSpPr>
          <p:cNvPr id="2" name="Grupp 1"/>
          <p:cNvGrpSpPr/>
          <p:nvPr userDrawn="1"/>
        </p:nvGrpSpPr>
        <p:grpSpPr>
          <a:xfrm>
            <a:off x="0" y="6619124"/>
            <a:ext cx="7471719" cy="50236"/>
            <a:chOff x="0" y="6619124"/>
            <a:chExt cx="7471719" cy="50236"/>
          </a:xfrm>
        </p:grpSpPr>
        <p:cxnSp>
          <p:nvCxnSpPr>
            <p:cNvPr id="7" name="Rak koppling 6"/>
            <p:cNvCxnSpPr/>
            <p:nvPr userDrawn="1"/>
          </p:nvCxnSpPr>
          <p:spPr>
            <a:xfrm>
              <a:off x="0" y="6619124"/>
              <a:ext cx="747171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Rak koppling 7"/>
            <p:cNvCxnSpPr/>
            <p:nvPr userDrawn="1"/>
          </p:nvCxnSpPr>
          <p:spPr>
            <a:xfrm>
              <a:off x="0" y="6669360"/>
              <a:ext cx="6120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 name="Platshållare för text 10"/>
          <p:cNvSpPr>
            <a:spLocks noGrp="1"/>
          </p:cNvSpPr>
          <p:nvPr>
            <p:ph type="body" sz="quarter" idx="11" hasCustomPrompt="1"/>
          </p:nvPr>
        </p:nvSpPr>
        <p:spPr>
          <a:xfrm rot="16200000">
            <a:off x="8957750" y="3515047"/>
            <a:ext cx="6120000"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spTree>
    <p:extLst>
      <p:ext uri="{BB962C8B-B14F-4D97-AF65-F5344CB8AC3E}">
        <p14:creationId xmlns:p14="http://schemas.microsoft.com/office/powerpoint/2010/main" val="3964148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sidobild böjd">
    <p:bg>
      <p:bgRef idx="1001">
        <a:schemeClr val="bg1"/>
      </p:bgRef>
    </p:bg>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423" y="404664"/>
            <a:ext cx="8352001" cy="936774"/>
          </a:xfrm>
        </p:spPr>
        <p:txBody>
          <a:bodyPr/>
          <a:lstStyle>
            <a:lvl1pPr>
              <a:defRPr>
                <a:solidFill>
                  <a:schemeClr val="tx1"/>
                </a:solidFill>
              </a:defRPr>
            </a:lvl1pPr>
          </a:lstStyle>
          <a:p>
            <a:r>
              <a:rPr lang="sv-SE" dirty="0"/>
              <a:t>Rubrik</a:t>
            </a:r>
          </a:p>
        </p:txBody>
      </p:sp>
      <p:sp>
        <p:nvSpPr>
          <p:cNvPr id="6" name="Platshållare för innehåll 2"/>
          <p:cNvSpPr>
            <a:spLocks noGrp="1"/>
          </p:cNvSpPr>
          <p:nvPr>
            <p:ph idx="1" hasCustomPrompt="1"/>
          </p:nvPr>
        </p:nvSpPr>
        <p:spPr>
          <a:xfrm>
            <a:off x="911423" y="1628800"/>
            <a:ext cx="6553002" cy="3965884"/>
          </a:xfrm>
        </p:spPr>
        <p:txBody>
          <a:bodyPr/>
          <a:lstStyle>
            <a:lvl1pPr>
              <a:spcBef>
                <a:spcPts val="1200"/>
              </a:spcBef>
              <a:defRPr/>
            </a:lvl1pPr>
            <a:lvl4pPr>
              <a:defRPr sz="1300"/>
            </a:lvl4pPr>
          </a:lstStyle>
          <a:p>
            <a:pPr lvl="0"/>
            <a:r>
              <a:rPr lang="sv-SE" dirty="0"/>
              <a:t>Punktlista</a:t>
            </a:r>
          </a:p>
          <a:p>
            <a:pPr lvl="1"/>
            <a:r>
              <a:rPr lang="sv-SE" dirty="0"/>
              <a:t>Nivå två</a:t>
            </a:r>
          </a:p>
          <a:p>
            <a:pPr lvl="2"/>
            <a:r>
              <a:rPr lang="sv-SE" dirty="0"/>
              <a:t>Nivå tre</a:t>
            </a:r>
          </a:p>
        </p:txBody>
      </p:sp>
      <p:sp>
        <p:nvSpPr>
          <p:cNvPr id="18" name="Platshållare för bild 17"/>
          <p:cNvSpPr>
            <a:spLocks noGrp="1" noChangeAspect="1"/>
          </p:cNvSpPr>
          <p:nvPr>
            <p:ph type="pic" sz="quarter" idx="10"/>
          </p:nvPr>
        </p:nvSpPr>
        <p:spPr>
          <a:xfrm>
            <a:off x="8761363" y="0"/>
            <a:ext cx="3429405" cy="6858005"/>
          </a:xfrm>
          <a:custGeom>
            <a:avLst/>
            <a:gdLst>
              <a:gd name="connsiteX0" fmla="*/ 0 w 4320000"/>
              <a:gd name="connsiteY0" fmla="*/ 2160000 h 4320000"/>
              <a:gd name="connsiteX1" fmla="*/ 2160000 w 4320000"/>
              <a:gd name="connsiteY1" fmla="*/ 0 h 4320000"/>
              <a:gd name="connsiteX2" fmla="*/ 4320000 w 4320000"/>
              <a:gd name="connsiteY2" fmla="*/ 2160000 h 4320000"/>
              <a:gd name="connsiteX3" fmla="*/ 2160000 w 4320000"/>
              <a:gd name="connsiteY3" fmla="*/ 4320000 h 4320000"/>
              <a:gd name="connsiteX4" fmla="*/ 0 w 4320000"/>
              <a:gd name="connsiteY4" fmla="*/ 2160000 h 4320000"/>
              <a:gd name="connsiteX0" fmla="*/ 0 w 2430000"/>
              <a:gd name="connsiteY0" fmla="*/ 2220043 h 4440086"/>
              <a:gd name="connsiteX1" fmla="*/ 2160000 w 2430000"/>
              <a:gd name="connsiteY1" fmla="*/ 60043 h 4440086"/>
              <a:gd name="connsiteX2" fmla="*/ 2160000 w 2430000"/>
              <a:gd name="connsiteY2" fmla="*/ 4380043 h 4440086"/>
              <a:gd name="connsiteX3" fmla="*/ 0 w 2430000"/>
              <a:gd name="connsiteY3" fmla="*/ 2220043 h 4440086"/>
              <a:gd name="connsiteX0" fmla="*/ 0 w 2325261"/>
              <a:gd name="connsiteY0" fmla="*/ 2220043 h 4440086"/>
              <a:gd name="connsiteX1" fmla="*/ 2160000 w 2325261"/>
              <a:gd name="connsiteY1" fmla="*/ 60043 h 4440086"/>
              <a:gd name="connsiteX2" fmla="*/ 2160000 w 2325261"/>
              <a:gd name="connsiteY2" fmla="*/ 4380043 h 4440086"/>
              <a:gd name="connsiteX3" fmla="*/ 0 w 2325261"/>
              <a:gd name="connsiteY3" fmla="*/ 2220043 h 4440086"/>
              <a:gd name="connsiteX0" fmla="*/ 0 w 2164979"/>
              <a:gd name="connsiteY0" fmla="*/ 2220043 h 4440086"/>
              <a:gd name="connsiteX1" fmla="*/ 2160000 w 2164979"/>
              <a:gd name="connsiteY1" fmla="*/ 60043 h 4440086"/>
              <a:gd name="connsiteX2" fmla="*/ 2160000 w 2164979"/>
              <a:gd name="connsiteY2" fmla="*/ 4380043 h 4440086"/>
              <a:gd name="connsiteX3" fmla="*/ 0 w 2164979"/>
              <a:gd name="connsiteY3" fmla="*/ 2220043 h 4440086"/>
              <a:gd name="connsiteX0" fmla="*/ 0 w 2162096"/>
              <a:gd name="connsiteY0" fmla="*/ 2220043 h 4440086"/>
              <a:gd name="connsiteX1" fmla="*/ 2160000 w 2162096"/>
              <a:gd name="connsiteY1" fmla="*/ 60043 h 4440086"/>
              <a:gd name="connsiteX2" fmla="*/ 2160000 w 2162096"/>
              <a:gd name="connsiteY2" fmla="*/ 4380043 h 4440086"/>
              <a:gd name="connsiteX3" fmla="*/ 0 w 2162096"/>
              <a:gd name="connsiteY3" fmla="*/ 2220043 h 4440086"/>
              <a:gd name="connsiteX0" fmla="*/ 0 w 2162096"/>
              <a:gd name="connsiteY0" fmla="*/ 2160000 h 4380043"/>
              <a:gd name="connsiteX1" fmla="*/ 2160000 w 2162096"/>
              <a:gd name="connsiteY1" fmla="*/ 0 h 4380043"/>
              <a:gd name="connsiteX2" fmla="*/ 2160000 w 2162096"/>
              <a:gd name="connsiteY2" fmla="*/ 4320000 h 4380043"/>
              <a:gd name="connsiteX3" fmla="*/ 0 w 2162096"/>
              <a:gd name="connsiteY3" fmla="*/ 2160000 h 4380043"/>
              <a:gd name="connsiteX0" fmla="*/ 0 w 2160000"/>
              <a:gd name="connsiteY0" fmla="*/ 2160000 h 4380043"/>
              <a:gd name="connsiteX1" fmla="*/ 2160000 w 2160000"/>
              <a:gd name="connsiteY1" fmla="*/ 0 h 4380043"/>
              <a:gd name="connsiteX2" fmla="*/ 2160000 w 2160000"/>
              <a:gd name="connsiteY2" fmla="*/ 4320000 h 4380043"/>
              <a:gd name="connsiteX3" fmla="*/ 0 w 2160000"/>
              <a:gd name="connsiteY3" fmla="*/ 2160000 h 4380043"/>
              <a:gd name="connsiteX0" fmla="*/ 0 w 2160000"/>
              <a:gd name="connsiteY0" fmla="*/ 2160000 h 4380043"/>
              <a:gd name="connsiteX1" fmla="*/ 2160000 w 2160000"/>
              <a:gd name="connsiteY1" fmla="*/ 0 h 4380043"/>
              <a:gd name="connsiteX2" fmla="*/ 2160000 w 2160000"/>
              <a:gd name="connsiteY2" fmla="*/ 4320000 h 4380043"/>
              <a:gd name="connsiteX3" fmla="*/ 0 w 2160000"/>
              <a:gd name="connsiteY3" fmla="*/ 2160000 h 4380043"/>
              <a:gd name="connsiteX0" fmla="*/ 475 w 2160475"/>
              <a:gd name="connsiteY0" fmla="*/ 2160000 h 4404174"/>
              <a:gd name="connsiteX1" fmla="*/ 2160475 w 2160475"/>
              <a:gd name="connsiteY1" fmla="*/ 0 h 4404174"/>
              <a:gd name="connsiteX2" fmla="*/ 2160475 w 2160475"/>
              <a:gd name="connsiteY2" fmla="*/ 4320000 h 4404174"/>
              <a:gd name="connsiteX3" fmla="*/ 475 w 2160475"/>
              <a:gd name="connsiteY3" fmla="*/ 2160000 h 4404174"/>
              <a:gd name="connsiteX0" fmla="*/ 401 w 2160401"/>
              <a:gd name="connsiteY0" fmla="*/ 2160005 h 4404179"/>
              <a:gd name="connsiteX1" fmla="*/ 2160401 w 2160401"/>
              <a:gd name="connsiteY1" fmla="*/ 5 h 4404179"/>
              <a:gd name="connsiteX2" fmla="*/ 2160401 w 2160401"/>
              <a:gd name="connsiteY2" fmla="*/ 4320005 h 4404179"/>
              <a:gd name="connsiteX3" fmla="*/ 401 w 2160401"/>
              <a:gd name="connsiteY3" fmla="*/ 2160005 h 4404179"/>
              <a:gd name="connsiteX0" fmla="*/ 401 w 2160401"/>
              <a:gd name="connsiteY0" fmla="*/ 2160005 h 4320289"/>
              <a:gd name="connsiteX1" fmla="*/ 2160401 w 2160401"/>
              <a:gd name="connsiteY1" fmla="*/ 5 h 4320289"/>
              <a:gd name="connsiteX2" fmla="*/ 2160401 w 2160401"/>
              <a:gd name="connsiteY2" fmla="*/ 4320005 h 4320289"/>
              <a:gd name="connsiteX3" fmla="*/ 401 w 2160401"/>
              <a:gd name="connsiteY3" fmla="*/ 2160005 h 4320289"/>
              <a:gd name="connsiteX0" fmla="*/ 401 w 2160401"/>
              <a:gd name="connsiteY0" fmla="*/ 2169630 h 4320295"/>
              <a:gd name="connsiteX1" fmla="*/ 2160401 w 2160401"/>
              <a:gd name="connsiteY1" fmla="*/ 5 h 4320295"/>
              <a:gd name="connsiteX2" fmla="*/ 2160401 w 2160401"/>
              <a:gd name="connsiteY2" fmla="*/ 4320005 h 4320295"/>
              <a:gd name="connsiteX3" fmla="*/ 401 w 2160401"/>
              <a:gd name="connsiteY3" fmla="*/ 2169630 h 4320295"/>
            </a:gdLst>
            <a:ahLst/>
            <a:cxnLst>
              <a:cxn ang="0">
                <a:pos x="connsiteX0" y="connsiteY0"/>
              </a:cxn>
              <a:cxn ang="0">
                <a:pos x="connsiteX1" y="connsiteY1"/>
              </a:cxn>
              <a:cxn ang="0">
                <a:pos x="connsiteX2" y="connsiteY2"/>
              </a:cxn>
              <a:cxn ang="0">
                <a:pos x="connsiteX3" y="connsiteY3"/>
              </a:cxn>
            </a:cxnLst>
            <a:rect l="l" t="t" r="r" b="b"/>
            <a:pathLst>
              <a:path w="2160401" h="4320295">
                <a:moveTo>
                  <a:pt x="401" y="2169630"/>
                </a:moveTo>
                <a:cubicBezTo>
                  <a:pt x="-30369" y="458228"/>
                  <a:pt x="1719533" y="-1890"/>
                  <a:pt x="2160401" y="5"/>
                </a:cubicBezTo>
                <a:lnTo>
                  <a:pt x="2160401" y="4320005"/>
                </a:lnTo>
                <a:cubicBezTo>
                  <a:pt x="1742649" y="4333496"/>
                  <a:pt x="31171" y="3881032"/>
                  <a:pt x="401" y="2169630"/>
                </a:cubicBezTo>
                <a:close/>
              </a:path>
            </a:pathLst>
          </a:custGeom>
        </p:spPr>
        <p:txBody>
          <a:bodyPr/>
          <a:lstStyle/>
          <a:p>
            <a:r>
              <a:rPr lang="sv-SE"/>
              <a:t>Klicka på ikonen för att lägga till en bild</a:t>
            </a:r>
          </a:p>
        </p:txBody>
      </p:sp>
      <p:sp>
        <p:nvSpPr>
          <p:cNvPr id="10" name="Platshållare för text 10"/>
          <p:cNvSpPr>
            <a:spLocks noGrp="1"/>
          </p:cNvSpPr>
          <p:nvPr>
            <p:ph type="body" sz="quarter" idx="11" hasCustomPrompt="1"/>
          </p:nvPr>
        </p:nvSpPr>
        <p:spPr>
          <a:xfrm rot="16200000">
            <a:off x="8957409" y="3514706"/>
            <a:ext cx="6120682"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grpSp>
        <p:nvGrpSpPr>
          <p:cNvPr id="2" name="Grupp 1"/>
          <p:cNvGrpSpPr/>
          <p:nvPr userDrawn="1"/>
        </p:nvGrpSpPr>
        <p:grpSpPr>
          <a:xfrm>
            <a:off x="0" y="6619124"/>
            <a:ext cx="7471719" cy="50236"/>
            <a:chOff x="0" y="6619124"/>
            <a:chExt cx="7471719" cy="50236"/>
          </a:xfrm>
        </p:grpSpPr>
        <p:cxnSp>
          <p:nvCxnSpPr>
            <p:cNvPr id="11" name="Rak koppling 10"/>
            <p:cNvCxnSpPr/>
            <p:nvPr userDrawn="1"/>
          </p:nvCxnSpPr>
          <p:spPr>
            <a:xfrm>
              <a:off x="0" y="6619124"/>
              <a:ext cx="747171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Rak koppling 11"/>
            <p:cNvCxnSpPr/>
            <p:nvPr userDrawn="1"/>
          </p:nvCxnSpPr>
          <p:spPr>
            <a:xfrm>
              <a:off x="0" y="6669360"/>
              <a:ext cx="6120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30290995"/>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ehåll tre delar">
    <p:bg>
      <p:bgRef idx="1001">
        <a:schemeClr val="bg1"/>
      </p:bgRef>
    </p:bg>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5" y="404664"/>
            <a:ext cx="10368198" cy="936774"/>
          </a:xfrm>
        </p:spPr>
        <p:txBody>
          <a:bodyPr/>
          <a:lstStyle>
            <a:lvl1pPr>
              <a:defRPr>
                <a:solidFill>
                  <a:schemeClr val="tx1"/>
                </a:solidFill>
              </a:defRPr>
            </a:lvl1pPr>
          </a:lstStyle>
          <a:p>
            <a:r>
              <a:rPr lang="sv-SE" dirty="0"/>
              <a:t>Rubrik</a:t>
            </a:r>
          </a:p>
        </p:txBody>
      </p:sp>
      <p:sp>
        <p:nvSpPr>
          <p:cNvPr id="5" name="Platshållare för text 4"/>
          <p:cNvSpPr>
            <a:spLocks noGrp="1"/>
          </p:cNvSpPr>
          <p:nvPr>
            <p:ph type="body" sz="quarter" idx="15"/>
          </p:nvPr>
        </p:nvSpPr>
        <p:spPr>
          <a:xfrm>
            <a:off x="911225" y="4365104"/>
            <a:ext cx="2880000" cy="1218838"/>
          </a:xfrm>
          <a:ln>
            <a:noFill/>
          </a:ln>
        </p:spPr>
        <p:txBody>
          <a:bodyPr/>
          <a:lstStyle>
            <a:lvl1pPr marL="0" indent="0" algn="ctr">
              <a:buNone/>
              <a:defRPr b="0">
                <a:solidFill>
                  <a:schemeClr val="tx1"/>
                </a:solidFill>
              </a:defRPr>
            </a:lvl1pPr>
            <a:lvl2pPr marL="0" indent="0" algn="ctr">
              <a:buNone/>
              <a:defRPr>
                <a:solidFill>
                  <a:schemeClr val="tx1"/>
                </a:solidFill>
              </a:defRPr>
            </a:lvl2pPr>
          </a:lstStyle>
          <a:p>
            <a:pPr lvl="0"/>
            <a:r>
              <a:rPr lang="sv-SE"/>
              <a:t>Klicka här för att ändra format på bakgrundstexten</a:t>
            </a:r>
          </a:p>
          <a:p>
            <a:pPr lvl="1"/>
            <a:r>
              <a:rPr lang="sv-SE"/>
              <a:t>Nivå två</a:t>
            </a:r>
          </a:p>
        </p:txBody>
      </p:sp>
      <p:sp>
        <p:nvSpPr>
          <p:cNvPr id="11" name="Platshållare för bild 10"/>
          <p:cNvSpPr>
            <a:spLocks noGrp="1"/>
          </p:cNvSpPr>
          <p:nvPr>
            <p:ph type="pic" sz="quarter" idx="12"/>
          </p:nvPr>
        </p:nvSpPr>
        <p:spPr>
          <a:xfrm>
            <a:off x="1271225" y="1887888"/>
            <a:ext cx="2160000" cy="2160000"/>
          </a:xfrm>
          <a:prstGeom prst="ellipse">
            <a:avLst/>
          </a:prstGeom>
          <a:ln w="50800" cmpd="dbl">
            <a:solidFill>
              <a:schemeClr val="accent3"/>
            </a:solidFill>
          </a:ln>
          <a:effectLst>
            <a:outerShdw blurRad="127000" dist="38100" dir="2700000" algn="ctr" rotWithShape="0">
              <a:srgbClr val="000000">
                <a:alpha val="20000"/>
              </a:srgbClr>
            </a:outerShdw>
          </a:effectLst>
        </p:spPr>
        <p:txBody>
          <a:bodyPr/>
          <a:lstStyle/>
          <a:p>
            <a:r>
              <a:rPr lang="sv-SE"/>
              <a:t>Klicka på ikonen för att lägga till en bild</a:t>
            </a:r>
            <a:endParaRPr lang="sv-SE" dirty="0"/>
          </a:p>
        </p:txBody>
      </p:sp>
      <p:sp>
        <p:nvSpPr>
          <p:cNvPr id="16" name="Platshållare för text 4"/>
          <p:cNvSpPr>
            <a:spLocks noGrp="1"/>
          </p:cNvSpPr>
          <p:nvPr>
            <p:ph type="body" sz="quarter" idx="16"/>
          </p:nvPr>
        </p:nvSpPr>
        <p:spPr>
          <a:xfrm>
            <a:off x="4655324" y="4365104"/>
            <a:ext cx="2880000" cy="1218838"/>
          </a:xfrm>
          <a:ln>
            <a:noFill/>
          </a:ln>
        </p:spPr>
        <p:txBody>
          <a:bodyPr/>
          <a:lstStyle>
            <a:lvl1pPr marL="0" indent="0" algn="ctr">
              <a:buNone/>
              <a:defRPr b="0">
                <a:solidFill>
                  <a:schemeClr val="tx1"/>
                </a:solidFill>
              </a:defRPr>
            </a:lvl1pPr>
            <a:lvl2pPr marL="0" indent="0" algn="ctr">
              <a:buNone/>
              <a:defRPr>
                <a:solidFill>
                  <a:schemeClr val="tx1"/>
                </a:solidFill>
              </a:defRPr>
            </a:lvl2pPr>
          </a:lstStyle>
          <a:p>
            <a:pPr lvl="0"/>
            <a:r>
              <a:rPr lang="sv-SE"/>
              <a:t>Klicka här för att ändra format på bakgrundstexten</a:t>
            </a:r>
          </a:p>
          <a:p>
            <a:pPr lvl="1"/>
            <a:r>
              <a:rPr lang="sv-SE"/>
              <a:t>Nivå två</a:t>
            </a:r>
          </a:p>
        </p:txBody>
      </p:sp>
      <p:sp>
        <p:nvSpPr>
          <p:cNvPr id="17" name="Platshållare för bild 10"/>
          <p:cNvSpPr>
            <a:spLocks noGrp="1"/>
          </p:cNvSpPr>
          <p:nvPr>
            <p:ph type="pic" sz="quarter" idx="18"/>
          </p:nvPr>
        </p:nvSpPr>
        <p:spPr>
          <a:xfrm>
            <a:off x="5015324" y="1887888"/>
            <a:ext cx="2160000" cy="2160000"/>
          </a:xfrm>
          <a:prstGeom prst="ellipse">
            <a:avLst/>
          </a:prstGeom>
          <a:ln w="50800" cmpd="dbl">
            <a:solidFill>
              <a:schemeClr val="accent3"/>
            </a:solidFill>
          </a:ln>
          <a:effectLst>
            <a:outerShdw blurRad="127000" dist="38100" dir="2700000" algn="ctr" rotWithShape="0">
              <a:srgbClr val="000000">
                <a:alpha val="20000"/>
              </a:srgbClr>
            </a:outerShdw>
          </a:effectLst>
        </p:spPr>
        <p:txBody>
          <a:bodyPr/>
          <a:lstStyle/>
          <a:p>
            <a:r>
              <a:rPr lang="sv-SE"/>
              <a:t>Klicka på ikonen för att lägga till en bild</a:t>
            </a:r>
            <a:endParaRPr lang="sv-SE" dirty="0"/>
          </a:p>
        </p:txBody>
      </p:sp>
      <p:sp>
        <p:nvSpPr>
          <p:cNvPr id="20" name="Platshållare för text 4"/>
          <p:cNvSpPr>
            <a:spLocks noGrp="1"/>
          </p:cNvSpPr>
          <p:nvPr>
            <p:ph type="body" sz="quarter" idx="17"/>
          </p:nvPr>
        </p:nvSpPr>
        <p:spPr>
          <a:xfrm>
            <a:off x="8399423" y="4365104"/>
            <a:ext cx="2880000" cy="1218838"/>
          </a:xfrm>
          <a:ln>
            <a:noFill/>
          </a:ln>
        </p:spPr>
        <p:txBody>
          <a:bodyPr/>
          <a:lstStyle>
            <a:lvl1pPr marL="0" indent="0" algn="ctr">
              <a:buNone/>
              <a:defRPr b="0">
                <a:solidFill>
                  <a:schemeClr val="tx1"/>
                </a:solidFill>
              </a:defRPr>
            </a:lvl1pPr>
            <a:lvl2pPr marL="0" indent="0" algn="ctr">
              <a:buNone/>
              <a:defRPr>
                <a:solidFill>
                  <a:schemeClr val="tx1"/>
                </a:solidFill>
              </a:defRPr>
            </a:lvl2pPr>
          </a:lstStyle>
          <a:p>
            <a:pPr lvl="0"/>
            <a:r>
              <a:rPr lang="sv-SE"/>
              <a:t>Klicka här för att ändra format på bakgrundstexten</a:t>
            </a:r>
          </a:p>
          <a:p>
            <a:pPr lvl="1"/>
            <a:r>
              <a:rPr lang="sv-SE"/>
              <a:t>Nivå två</a:t>
            </a:r>
          </a:p>
        </p:txBody>
      </p:sp>
      <p:sp>
        <p:nvSpPr>
          <p:cNvPr id="18" name="Platshållare för bild 10"/>
          <p:cNvSpPr>
            <a:spLocks noGrp="1"/>
          </p:cNvSpPr>
          <p:nvPr>
            <p:ph type="pic" sz="quarter" idx="19"/>
          </p:nvPr>
        </p:nvSpPr>
        <p:spPr>
          <a:xfrm>
            <a:off x="8759423" y="1887888"/>
            <a:ext cx="2160000" cy="2160000"/>
          </a:xfrm>
          <a:prstGeom prst="ellipse">
            <a:avLst/>
          </a:prstGeom>
          <a:ln w="50800" cmpd="dbl">
            <a:solidFill>
              <a:schemeClr val="accent3"/>
            </a:solidFill>
          </a:ln>
          <a:effectLst>
            <a:outerShdw blurRad="127000" dist="38100" dir="2700000" algn="ctr" rotWithShape="0">
              <a:srgbClr val="000000">
                <a:alpha val="20000"/>
              </a:srgbClr>
            </a:outerShdw>
          </a:effectLst>
        </p:spPr>
        <p:txBody>
          <a:bodyPr/>
          <a:lstStyle/>
          <a:p>
            <a:r>
              <a:rPr lang="sv-SE"/>
              <a:t>Klicka på ikonen för att lägga till en bild</a:t>
            </a:r>
            <a:endParaRPr lang="sv-SE" dirty="0"/>
          </a:p>
        </p:txBody>
      </p:sp>
      <p:sp>
        <p:nvSpPr>
          <p:cNvPr id="10" name="Platshållare för text 10"/>
          <p:cNvSpPr>
            <a:spLocks noGrp="1"/>
          </p:cNvSpPr>
          <p:nvPr>
            <p:ph type="body" sz="quarter" idx="11" hasCustomPrompt="1"/>
          </p:nvPr>
        </p:nvSpPr>
        <p:spPr>
          <a:xfrm rot="16200000">
            <a:off x="10217750" y="2085888"/>
            <a:ext cx="3600000" cy="324000"/>
          </a:xfrm>
        </p:spPr>
        <p:txBody>
          <a:bodyPr bIns="72000" anchor="b" anchorCtr="0"/>
          <a:lstStyle>
            <a:lvl1pPr marL="0" indent="0">
              <a:lnSpc>
                <a:spcPct val="100000"/>
              </a:lnSpc>
              <a:spcBef>
                <a:spcPts val="0"/>
              </a:spcBef>
              <a:spcAft>
                <a:spcPts val="0"/>
              </a:spcAft>
              <a:buNone/>
              <a:defRPr sz="800" cap="all" baseline="0">
                <a:solidFill>
                  <a:schemeClr val="tx1"/>
                </a:solidFill>
              </a:defRPr>
            </a:lvl1pPr>
          </a:lstStyle>
          <a:p>
            <a:pPr lvl="0"/>
            <a:r>
              <a:rPr lang="sv-SE" dirty="0"/>
              <a:t>PLATS FÖR FOTOGRAF ELLER KÄLLA </a:t>
            </a:r>
          </a:p>
        </p:txBody>
      </p:sp>
      <p:grpSp>
        <p:nvGrpSpPr>
          <p:cNvPr id="15" name="Grupp 14"/>
          <p:cNvGrpSpPr/>
          <p:nvPr userDrawn="1"/>
        </p:nvGrpSpPr>
        <p:grpSpPr>
          <a:xfrm>
            <a:off x="0" y="6619124"/>
            <a:ext cx="12192000" cy="50236"/>
            <a:chOff x="0" y="6619124"/>
            <a:chExt cx="12192000" cy="50236"/>
          </a:xfrm>
        </p:grpSpPr>
        <p:cxnSp>
          <p:nvCxnSpPr>
            <p:cNvPr id="19" name="Rak koppling 18"/>
            <p:cNvCxnSpPr/>
            <p:nvPr userDrawn="1"/>
          </p:nvCxnSpPr>
          <p:spPr>
            <a:xfrm>
              <a:off x="0" y="6619124"/>
              <a:ext cx="12192000"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1" name="Rak koppling 20"/>
            <p:cNvCxnSpPr/>
            <p:nvPr userDrawn="1"/>
          </p:nvCxnSpPr>
          <p:spPr>
            <a:xfrm>
              <a:off x="0" y="6669360"/>
              <a:ext cx="9504000"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58118153"/>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dslinje1 star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423" y="404664"/>
            <a:ext cx="10368000"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3" y="1628800"/>
            <a:ext cx="3816153" cy="252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sp>
        <p:nvSpPr>
          <p:cNvPr id="9" name="Platshållare för text 8"/>
          <p:cNvSpPr>
            <a:spLocks noGrp="1"/>
          </p:cNvSpPr>
          <p:nvPr>
            <p:ph type="body" sz="quarter" idx="11"/>
          </p:nvPr>
        </p:nvSpPr>
        <p:spPr>
          <a:xfrm>
            <a:off x="4727848" y="2421530"/>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sp>
        <p:nvSpPr>
          <p:cNvPr id="11" name="Platshållare för text 8"/>
          <p:cNvSpPr>
            <a:spLocks noGrp="1"/>
          </p:cNvSpPr>
          <p:nvPr>
            <p:ph type="body" sz="quarter" idx="12"/>
          </p:nvPr>
        </p:nvSpPr>
        <p:spPr>
          <a:xfrm flipH="1">
            <a:off x="6193704" y="3935328"/>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sp>
        <p:nvSpPr>
          <p:cNvPr id="10" name="Platshållare för innehåll 2"/>
          <p:cNvSpPr>
            <a:spLocks noGrp="1"/>
          </p:cNvSpPr>
          <p:nvPr>
            <p:ph idx="10" hasCustomPrompt="1"/>
          </p:nvPr>
        </p:nvSpPr>
        <p:spPr>
          <a:xfrm>
            <a:off x="7639823" y="3410320"/>
            <a:ext cx="3639600" cy="216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cxnSp>
        <p:nvCxnSpPr>
          <p:cNvPr id="7" name="Rak koppling 6"/>
          <p:cNvCxnSpPr/>
          <p:nvPr userDrawn="1"/>
        </p:nvCxnSpPr>
        <p:spPr>
          <a:xfrm>
            <a:off x="6096000" y="1628775"/>
            <a:ext cx="0" cy="5229225"/>
          </a:xfrm>
          <a:prstGeom prst="line">
            <a:avLst/>
          </a:prstGeom>
          <a:ln w="57150">
            <a:solidFill>
              <a:srgbClr val="0065A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6938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dslinje1 mitt">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911423" y="568961"/>
            <a:ext cx="3816153" cy="252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sp>
        <p:nvSpPr>
          <p:cNvPr id="9" name="Platshållare för text 8"/>
          <p:cNvSpPr>
            <a:spLocks noGrp="1"/>
          </p:cNvSpPr>
          <p:nvPr>
            <p:ph type="body" sz="quarter" idx="11"/>
          </p:nvPr>
        </p:nvSpPr>
        <p:spPr>
          <a:xfrm>
            <a:off x="4727848" y="1289683"/>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sp>
        <p:nvSpPr>
          <p:cNvPr id="6" name="Platshållare för innehåll 2"/>
          <p:cNvSpPr>
            <a:spLocks noGrp="1"/>
          </p:cNvSpPr>
          <p:nvPr>
            <p:ph idx="10" hasCustomPrompt="1"/>
          </p:nvPr>
        </p:nvSpPr>
        <p:spPr>
          <a:xfrm>
            <a:off x="7641175" y="3410320"/>
            <a:ext cx="3639600" cy="216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sp>
        <p:nvSpPr>
          <p:cNvPr id="11" name="Platshållare för text 8"/>
          <p:cNvSpPr>
            <a:spLocks noGrp="1"/>
          </p:cNvSpPr>
          <p:nvPr>
            <p:ph type="body" sz="quarter" idx="12"/>
          </p:nvPr>
        </p:nvSpPr>
        <p:spPr>
          <a:xfrm flipH="1">
            <a:off x="6193704" y="3935328"/>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cxnSp>
        <p:nvCxnSpPr>
          <p:cNvPr id="7" name="Rak koppling 6"/>
          <p:cNvCxnSpPr/>
          <p:nvPr userDrawn="1"/>
        </p:nvCxnSpPr>
        <p:spPr>
          <a:xfrm>
            <a:off x="6094973" y="0"/>
            <a:ext cx="5095" cy="6858000"/>
          </a:xfrm>
          <a:prstGeom prst="line">
            <a:avLst/>
          </a:prstGeom>
          <a:ln w="57150">
            <a:solidFill>
              <a:srgbClr val="0065A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165627"/>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dslinje1 slut">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911423" y="569000"/>
            <a:ext cx="3816425" cy="252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sp>
        <p:nvSpPr>
          <p:cNvPr id="9" name="Platshållare för text 8"/>
          <p:cNvSpPr>
            <a:spLocks noGrp="1"/>
          </p:cNvSpPr>
          <p:nvPr>
            <p:ph type="body" sz="quarter" idx="11"/>
          </p:nvPr>
        </p:nvSpPr>
        <p:spPr>
          <a:xfrm>
            <a:off x="4727848" y="1289722"/>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sp>
        <p:nvSpPr>
          <p:cNvPr id="11" name="Platshållare för text 8"/>
          <p:cNvSpPr>
            <a:spLocks noGrp="1"/>
          </p:cNvSpPr>
          <p:nvPr>
            <p:ph type="body" sz="quarter" idx="12"/>
          </p:nvPr>
        </p:nvSpPr>
        <p:spPr>
          <a:xfrm flipH="1">
            <a:off x="6183248" y="3400915"/>
            <a:ext cx="1285688" cy="1109984"/>
          </a:xfrm>
          <a:prstGeom prst="teardrop">
            <a:avLst/>
          </a:prstGeom>
          <a:noFill/>
          <a:ln w="50800" cmpd="dbl">
            <a:solidFill>
              <a:schemeClr val="accent3"/>
            </a:solidFill>
          </a:ln>
        </p:spPr>
        <p:txBody>
          <a:bodyPr lIns="0" tIns="0" rIns="0" bIns="0" anchor="ctr" anchorCtr="0">
            <a:normAutofit/>
          </a:bodyPr>
          <a:lstStyle>
            <a:lvl1pPr marL="0" indent="0" algn="ctr">
              <a:buNone/>
              <a:defRPr/>
            </a:lvl1pPr>
          </a:lstStyle>
          <a:p>
            <a:pPr lvl="0"/>
            <a:r>
              <a:rPr lang="sv-SE"/>
              <a:t>Klicka här för att ändra format på bakgrundstexten</a:t>
            </a:r>
          </a:p>
        </p:txBody>
      </p:sp>
      <p:cxnSp>
        <p:nvCxnSpPr>
          <p:cNvPr id="7" name="Rak koppling 6"/>
          <p:cNvCxnSpPr/>
          <p:nvPr userDrawn="1"/>
        </p:nvCxnSpPr>
        <p:spPr>
          <a:xfrm>
            <a:off x="6094973" y="0"/>
            <a:ext cx="0" cy="5389563"/>
          </a:xfrm>
          <a:prstGeom prst="line">
            <a:avLst/>
          </a:prstGeom>
          <a:ln w="57150">
            <a:solidFill>
              <a:srgbClr val="0065AC"/>
            </a:solidFill>
            <a:tailEnd type="oval" w="lg" len="lg"/>
          </a:ln>
        </p:spPr>
        <p:style>
          <a:lnRef idx="1">
            <a:schemeClr val="accent1"/>
          </a:lnRef>
          <a:fillRef idx="0">
            <a:schemeClr val="accent1"/>
          </a:fillRef>
          <a:effectRef idx="0">
            <a:schemeClr val="accent1"/>
          </a:effectRef>
          <a:fontRef idx="minor">
            <a:schemeClr val="tx1"/>
          </a:fontRef>
        </p:style>
      </p:cxnSp>
      <p:sp>
        <p:nvSpPr>
          <p:cNvPr id="8" name="Platshållare för innehåll 2"/>
          <p:cNvSpPr>
            <a:spLocks noGrp="1"/>
          </p:cNvSpPr>
          <p:nvPr>
            <p:ph idx="10" hasCustomPrompt="1"/>
          </p:nvPr>
        </p:nvSpPr>
        <p:spPr>
          <a:xfrm>
            <a:off x="7641175" y="2875907"/>
            <a:ext cx="3639600" cy="2160000"/>
          </a:xfrm>
        </p:spPr>
        <p:txBody>
          <a:bodyPr anchor="ctr" anchorCtr="0"/>
          <a:lstStyle>
            <a:lvl1pPr marL="0" indent="0">
              <a:spcBef>
                <a:spcPts val="1200"/>
              </a:spcBef>
              <a:buNone/>
              <a:defRPr/>
            </a:lvl1pPr>
            <a:lvl2pPr marL="0" indent="-180000">
              <a:buFont typeface="Arial" panose="020B0604020202020204" pitchFamily="34" charset="0"/>
              <a:buChar char="•"/>
              <a:defRPr/>
            </a:lvl2pPr>
            <a:lvl3pPr marL="360000" indent="-180000">
              <a:buFont typeface="Tahoma" panose="020B0604030504040204" pitchFamily="34" charset="0"/>
              <a:buChar char="–"/>
              <a:defRPr/>
            </a:lvl3pPr>
            <a:lvl4pPr>
              <a:defRPr sz="1300"/>
            </a:lvl4pPr>
          </a:lstStyle>
          <a:p>
            <a:pPr lvl="0"/>
            <a:r>
              <a:rPr lang="sv-SE" dirty="0"/>
              <a:t>Punktlista</a:t>
            </a:r>
          </a:p>
          <a:p>
            <a:pPr lvl="1"/>
            <a:r>
              <a:rPr lang="sv-SE" dirty="0"/>
              <a:t>Nivå två</a:t>
            </a:r>
          </a:p>
          <a:p>
            <a:pPr lvl="2"/>
            <a:r>
              <a:rPr lang="sv-SE" dirty="0"/>
              <a:t>Nivå tre</a:t>
            </a:r>
          </a:p>
        </p:txBody>
      </p:sp>
    </p:spTree>
    <p:extLst>
      <p:ext uri="{BB962C8B-B14F-4D97-AF65-F5344CB8AC3E}">
        <p14:creationId xmlns:p14="http://schemas.microsoft.com/office/powerpoint/2010/main" val="98159457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dslinje2 star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5" y="404664"/>
            <a:ext cx="10368198"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3"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2" name="Rak pilkoppling 11"/>
          <p:cNvCxnSpPr/>
          <p:nvPr userDrawn="1"/>
        </p:nvCxnSpPr>
        <p:spPr>
          <a:xfrm>
            <a:off x="2819499"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8" name="Platshållare för innehåll 2"/>
          <p:cNvSpPr>
            <a:spLocks noGrp="1"/>
          </p:cNvSpPr>
          <p:nvPr>
            <p:ph idx="12" hasCustomPrompt="1"/>
          </p:nvPr>
        </p:nvSpPr>
        <p:spPr>
          <a:xfrm>
            <a:off x="4187347" y="4797232"/>
            <a:ext cx="3816153" cy="1440080"/>
          </a:xfrm>
        </p:spPr>
        <p:txBody>
          <a:bodyPr anchor="t"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4" name="Rak pilkoppling 13"/>
          <p:cNvCxnSpPr/>
          <p:nvPr userDrawn="1"/>
        </p:nvCxnSpPr>
        <p:spPr>
          <a:xfrm flipV="1">
            <a:off x="6095423" y="3989541"/>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9" name="Platshållare för innehåll 2"/>
          <p:cNvSpPr>
            <a:spLocks noGrp="1"/>
          </p:cNvSpPr>
          <p:nvPr>
            <p:ph idx="13" hasCustomPrompt="1"/>
          </p:nvPr>
        </p:nvSpPr>
        <p:spPr>
          <a:xfrm>
            <a:off x="7463270"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7" name="Rak pilkoppling 16"/>
          <p:cNvCxnSpPr/>
          <p:nvPr userDrawn="1"/>
        </p:nvCxnSpPr>
        <p:spPr>
          <a:xfrm>
            <a:off x="9371346"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cxnSp>
        <p:nvCxnSpPr>
          <p:cNvPr id="7" name="Rak koppling 6"/>
          <p:cNvCxnSpPr/>
          <p:nvPr userDrawn="1"/>
        </p:nvCxnSpPr>
        <p:spPr>
          <a:xfrm>
            <a:off x="911423" y="3933056"/>
            <a:ext cx="11280577" cy="0"/>
          </a:xfrm>
          <a:prstGeom prst="line">
            <a:avLst/>
          </a:prstGeom>
          <a:ln w="57150">
            <a:solidFill>
              <a:srgbClr val="0065A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37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Effect transition="in" filter="fade">
                                      <p:cBhvr>
                                        <p:cTn id="13" dur="500"/>
                                        <p:tgtEl>
                                          <p:spTgt spid="1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500"/>
                                        <p:tgtEl>
                                          <p:spTgt spid="1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xEl>
                                              <p:pRg st="1" end="1"/>
                                            </p:txEl>
                                          </p:spTgt>
                                        </p:tgtEl>
                                        <p:attrNameLst>
                                          <p:attrName>style.visibility</p:attrName>
                                        </p:attrNameLst>
                                      </p:cBhvr>
                                      <p:to>
                                        <p:strVal val="visible"/>
                                      </p:to>
                                    </p:set>
                                    <p:animEffect transition="in" filter="fade">
                                      <p:cBhvr>
                                        <p:cTn id="24"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uiExpand="1"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dslinje2 mit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225" y="404664"/>
            <a:ext cx="10368198"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3"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2" name="Rak pilkoppling 11"/>
          <p:cNvCxnSpPr/>
          <p:nvPr userDrawn="1"/>
        </p:nvCxnSpPr>
        <p:spPr>
          <a:xfrm>
            <a:off x="2819499"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8" name="Platshållare för innehåll 2"/>
          <p:cNvSpPr>
            <a:spLocks noGrp="1"/>
          </p:cNvSpPr>
          <p:nvPr>
            <p:ph idx="12" hasCustomPrompt="1"/>
          </p:nvPr>
        </p:nvSpPr>
        <p:spPr>
          <a:xfrm>
            <a:off x="4187347" y="4797232"/>
            <a:ext cx="3816153" cy="1440080"/>
          </a:xfrm>
        </p:spPr>
        <p:txBody>
          <a:bodyPr anchor="t"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4" name="Rak pilkoppling 13"/>
          <p:cNvCxnSpPr/>
          <p:nvPr userDrawn="1"/>
        </p:nvCxnSpPr>
        <p:spPr>
          <a:xfrm flipV="1">
            <a:off x="6095423" y="3989541"/>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9" name="Platshållare för innehåll 2"/>
          <p:cNvSpPr>
            <a:spLocks noGrp="1"/>
          </p:cNvSpPr>
          <p:nvPr>
            <p:ph idx="13" hasCustomPrompt="1"/>
          </p:nvPr>
        </p:nvSpPr>
        <p:spPr>
          <a:xfrm>
            <a:off x="7463270"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7" name="Rak pilkoppling 16"/>
          <p:cNvCxnSpPr/>
          <p:nvPr userDrawn="1"/>
        </p:nvCxnSpPr>
        <p:spPr>
          <a:xfrm>
            <a:off x="9371346"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cxnSp>
        <p:nvCxnSpPr>
          <p:cNvPr id="7" name="Rak koppling 6"/>
          <p:cNvCxnSpPr/>
          <p:nvPr userDrawn="1"/>
        </p:nvCxnSpPr>
        <p:spPr>
          <a:xfrm>
            <a:off x="0" y="3933056"/>
            <a:ext cx="12192000" cy="0"/>
          </a:xfrm>
          <a:prstGeom prst="line">
            <a:avLst/>
          </a:prstGeom>
          <a:ln w="57150">
            <a:solidFill>
              <a:srgbClr val="0065A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38439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Effect transition="in" filter="fade">
                                      <p:cBhvr>
                                        <p:cTn id="13" dur="500"/>
                                        <p:tgtEl>
                                          <p:spTgt spid="1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500"/>
                                        <p:tgtEl>
                                          <p:spTgt spid="1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xEl>
                                              <p:pRg st="1" end="1"/>
                                            </p:txEl>
                                          </p:spTgt>
                                        </p:tgtEl>
                                        <p:attrNameLst>
                                          <p:attrName>style.visibility</p:attrName>
                                        </p:attrNameLst>
                                      </p:cBhvr>
                                      <p:to>
                                        <p:strVal val="visible"/>
                                      </p:to>
                                    </p:set>
                                    <p:animEffect transition="in" filter="fade">
                                      <p:cBhvr>
                                        <p:cTn id="24"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uiExpand="1"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dslinje2 slut">
    <p:spTree>
      <p:nvGrpSpPr>
        <p:cNvPr id="1" name=""/>
        <p:cNvGrpSpPr/>
        <p:nvPr/>
      </p:nvGrpSpPr>
      <p:grpSpPr>
        <a:xfrm>
          <a:off x="0" y="0"/>
          <a:ext cx="0" cy="0"/>
          <a:chOff x="0" y="0"/>
          <a:chExt cx="0" cy="0"/>
        </a:xfrm>
      </p:grpSpPr>
      <p:sp>
        <p:nvSpPr>
          <p:cNvPr id="4" name="Rubrik 3"/>
          <p:cNvSpPr>
            <a:spLocks noGrp="1"/>
          </p:cNvSpPr>
          <p:nvPr>
            <p:ph type="title" hasCustomPrompt="1"/>
          </p:nvPr>
        </p:nvSpPr>
        <p:spPr>
          <a:xfrm>
            <a:off x="911423" y="404664"/>
            <a:ext cx="10368000" cy="936774"/>
          </a:xfrm>
        </p:spPr>
        <p:txBody>
          <a:bodyPr/>
          <a:lstStyle>
            <a:lvl1pPr>
              <a:defRPr/>
            </a:lvl1pPr>
          </a:lstStyle>
          <a:p>
            <a:r>
              <a:rPr lang="sv-SE" dirty="0"/>
              <a:t>Rubrik</a:t>
            </a:r>
          </a:p>
        </p:txBody>
      </p:sp>
      <p:sp>
        <p:nvSpPr>
          <p:cNvPr id="3" name="Platshållare för innehåll 2"/>
          <p:cNvSpPr>
            <a:spLocks noGrp="1"/>
          </p:cNvSpPr>
          <p:nvPr>
            <p:ph idx="1" hasCustomPrompt="1"/>
          </p:nvPr>
        </p:nvSpPr>
        <p:spPr>
          <a:xfrm>
            <a:off x="911423"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2" name="Rak pilkoppling 11"/>
          <p:cNvCxnSpPr/>
          <p:nvPr userDrawn="1"/>
        </p:nvCxnSpPr>
        <p:spPr>
          <a:xfrm>
            <a:off x="2819499"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8" name="Platshållare för innehåll 2"/>
          <p:cNvSpPr>
            <a:spLocks noGrp="1"/>
          </p:cNvSpPr>
          <p:nvPr>
            <p:ph idx="12" hasCustomPrompt="1"/>
          </p:nvPr>
        </p:nvSpPr>
        <p:spPr>
          <a:xfrm>
            <a:off x="4187347" y="4797232"/>
            <a:ext cx="3816153" cy="1440080"/>
          </a:xfrm>
        </p:spPr>
        <p:txBody>
          <a:bodyPr anchor="t"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4" name="Rak pilkoppling 13"/>
          <p:cNvCxnSpPr/>
          <p:nvPr userDrawn="1"/>
        </p:nvCxnSpPr>
        <p:spPr>
          <a:xfrm flipV="1">
            <a:off x="6095423" y="3989541"/>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sp>
        <p:nvSpPr>
          <p:cNvPr id="19" name="Platshållare för innehåll 2"/>
          <p:cNvSpPr>
            <a:spLocks noGrp="1"/>
          </p:cNvSpPr>
          <p:nvPr>
            <p:ph idx="13" hasCustomPrompt="1"/>
          </p:nvPr>
        </p:nvSpPr>
        <p:spPr>
          <a:xfrm>
            <a:off x="7463270" y="1628800"/>
            <a:ext cx="3816153" cy="1440080"/>
          </a:xfrm>
        </p:spPr>
        <p:txBody>
          <a:bodyPr anchor="b" anchorCtr="0"/>
          <a:lstStyle>
            <a:lvl1pPr marL="0" indent="0" algn="ctr">
              <a:spcBef>
                <a:spcPts val="1200"/>
              </a:spcBef>
              <a:buNone/>
              <a:defRPr b="0"/>
            </a:lvl1pPr>
            <a:lvl2pPr marL="0" indent="0" algn="ctr">
              <a:buNone/>
              <a:defRPr sz="1800"/>
            </a:lvl2pPr>
            <a:lvl3pPr marL="360000" indent="0" algn="ctr">
              <a:buNone/>
              <a:defRPr/>
            </a:lvl3pPr>
            <a:lvl4pPr>
              <a:defRPr sz="1300"/>
            </a:lvl4pPr>
          </a:lstStyle>
          <a:p>
            <a:pPr lvl="0"/>
            <a:r>
              <a:rPr lang="sv-SE" dirty="0"/>
              <a:t>Punktlista</a:t>
            </a:r>
          </a:p>
          <a:p>
            <a:pPr lvl="1"/>
            <a:r>
              <a:rPr lang="sv-SE" dirty="0"/>
              <a:t>Nivå två</a:t>
            </a:r>
          </a:p>
        </p:txBody>
      </p:sp>
      <p:cxnSp>
        <p:nvCxnSpPr>
          <p:cNvPr id="17" name="Rak pilkoppling 16"/>
          <p:cNvCxnSpPr/>
          <p:nvPr userDrawn="1"/>
        </p:nvCxnSpPr>
        <p:spPr>
          <a:xfrm>
            <a:off x="9371346" y="3140968"/>
            <a:ext cx="0" cy="720000"/>
          </a:xfrm>
          <a:prstGeom prst="straightConnector1">
            <a:avLst/>
          </a:prstGeom>
          <a:ln w="76200" cmpd="dbl">
            <a:solidFill>
              <a:schemeClr val="accent3"/>
            </a:solidFill>
            <a:tailEnd type="stealth"/>
          </a:ln>
        </p:spPr>
        <p:style>
          <a:lnRef idx="1">
            <a:schemeClr val="accent1"/>
          </a:lnRef>
          <a:fillRef idx="0">
            <a:schemeClr val="accent1"/>
          </a:fillRef>
          <a:effectRef idx="0">
            <a:schemeClr val="accent1"/>
          </a:effectRef>
          <a:fontRef idx="minor">
            <a:schemeClr val="tx1"/>
          </a:fontRef>
        </p:style>
      </p:cxnSp>
      <p:cxnSp>
        <p:nvCxnSpPr>
          <p:cNvPr id="7" name="Rak koppling 6"/>
          <p:cNvCxnSpPr/>
          <p:nvPr userDrawn="1"/>
        </p:nvCxnSpPr>
        <p:spPr>
          <a:xfrm>
            <a:off x="0" y="3933056"/>
            <a:ext cx="11712352" cy="0"/>
          </a:xfrm>
          <a:prstGeom prst="line">
            <a:avLst/>
          </a:prstGeom>
          <a:ln w="57150">
            <a:solidFill>
              <a:srgbClr val="0065AC"/>
            </a:solidFill>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84217"/>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xEl>
                                              <p:pRg st="0" end="0"/>
                                            </p:txEl>
                                          </p:spTgt>
                                        </p:tgtEl>
                                        <p:attrNameLst>
                                          <p:attrName>style.visibility</p:attrName>
                                        </p:attrNameLst>
                                      </p:cBhvr>
                                      <p:to>
                                        <p:strVal val="visible"/>
                                      </p:to>
                                    </p:set>
                                    <p:animEffect transition="in" filter="fade">
                                      <p:cBhvr>
                                        <p:cTn id="10" dur="500"/>
                                        <p:tgtEl>
                                          <p:spTgt spid="18">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animEffect transition="in" filter="fade">
                                      <p:cBhvr>
                                        <p:cTn id="13" dur="500"/>
                                        <p:tgtEl>
                                          <p:spTgt spid="18">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xEl>
                                              <p:pRg st="0" end="0"/>
                                            </p:txEl>
                                          </p:spTgt>
                                        </p:tgtEl>
                                        <p:attrNameLst>
                                          <p:attrName>style.visibility</p:attrName>
                                        </p:attrNameLst>
                                      </p:cBhvr>
                                      <p:to>
                                        <p:strVal val="visible"/>
                                      </p:to>
                                    </p:set>
                                    <p:animEffect transition="in" filter="fade">
                                      <p:cBhvr>
                                        <p:cTn id="21" dur="500"/>
                                        <p:tgtEl>
                                          <p:spTgt spid="19">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9">
                                            <p:txEl>
                                              <p:pRg st="1" end="1"/>
                                            </p:txEl>
                                          </p:spTgt>
                                        </p:tgtEl>
                                        <p:attrNameLst>
                                          <p:attrName>style.visibility</p:attrName>
                                        </p:attrNameLst>
                                      </p:cBhvr>
                                      <p:to>
                                        <p:strVal val="visible"/>
                                      </p:to>
                                    </p:set>
                                    <p:animEffect transition="in" filter="fade">
                                      <p:cBhvr>
                                        <p:cTn id="24"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uiExpand="1" build="p">
        <p:tmplLst>
          <p:tmpl lvl="1">
            <p:tnLst>
              <p:par>
                <p:cTn presetID="10" presetClass="entr" presetSubtype="0"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P spid="19" grpId="0" uiExpand="1" build="p">
        <p:tmplLst>
          <p:tmpl lvl="1">
            <p:tnLst>
              <p:par>
                <p:cTn presetID="10"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vslut">
    <p:spTree>
      <p:nvGrpSpPr>
        <p:cNvPr id="1" name=""/>
        <p:cNvGrpSpPr/>
        <p:nvPr/>
      </p:nvGrpSpPr>
      <p:grpSpPr>
        <a:xfrm>
          <a:off x="0" y="0"/>
          <a:ext cx="0" cy="0"/>
          <a:chOff x="0" y="0"/>
          <a:chExt cx="0" cy="0"/>
        </a:xfrm>
      </p:grpSpPr>
      <p:sp>
        <p:nvSpPr>
          <p:cNvPr id="2" name="Rubrik 1"/>
          <p:cNvSpPr>
            <a:spLocks noGrp="1"/>
          </p:cNvSpPr>
          <p:nvPr>
            <p:ph type="ctrTitle"/>
          </p:nvPr>
        </p:nvSpPr>
        <p:spPr>
          <a:xfrm>
            <a:off x="2387588" y="1484784"/>
            <a:ext cx="7416824" cy="792088"/>
          </a:xfrm>
        </p:spPr>
        <p:txBody>
          <a:bodyPr anchor="b" anchorCtr="0"/>
          <a:lstStyle>
            <a:lvl1pPr algn="ctr">
              <a:lnSpc>
                <a:spcPts val="4200"/>
              </a:lnSpc>
              <a:spcBef>
                <a:spcPts val="300"/>
              </a:spcBef>
              <a:spcAft>
                <a:spcPts val="600"/>
              </a:spcAft>
              <a:defRPr sz="3000" baseline="0">
                <a:solidFill>
                  <a:schemeClr val="tx1"/>
                </a:solidFill>
              </a:defRPr>
            </a:lvl1pPr>
          </a:lstStyle>
          <a:p>
            <a:r>
              <a:rPr lang="sv-SE"/>
              <a:t>Klicka här för att ändra mall för rubrikformat</a:t>
            </a:r>
            <a:endParaRPr lang="sv-SE" dirty="0"/>
          </a:p>
        </p:txBody>
      </p:sp>
      <p:sp>
        <p:nvSpPr>
          <p:cNvPr id="3" name="Underrubrik 2"/>
          <p:cNvSpPr>
            <a:spLocks noGrp="1"/>
          </p:cNvSpPr>
          <p:nvPr>
            <p:ph type="subTitle" idx="1"/>
          </p:nvPr>
        </p:nvSpPr>
        <p:spPr>
          <a:xfrm>
            <a:off x="2387588" y="2483604"/>
            <a:ext cx="7416824" cy="1089412"/>
          </a:xfrm>
        </p:spPr>
        <p:txBody>
          <a:bodyPr/>
          <a:lstStyle>
            <a:lvl1pPr marL="0" indent="0" algn="ctr">
              <a:lnSpc>
                <a:spcPct val="105000"/>
              </a:lnSpc>
              <a:spcBef>
                <a:spcPts val="600"/>
              </a:spcBef>
              <a:spcAft>
                <a:spcPts val="300"/>
              </a:spcAft>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mall för underrubrikformat</a:t>
            </a:r>
            <a:endParaRPr lang="sv-SE" dirty="0"/>
          </a:p>
        </p:txBody>
      </p:sp>
      <p:pic>
        <p:nvPicPr>
          <p:cNvPr id="6" name="Bildobjekt 5" descr="Folkhälsomyndighet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56504" y="4149080"/>
            <a:ext cx="2078992" cy="1389955"/>
          </a:xfrm>
          <a:prstGeom prst="rect">
            <a:avLst/>
          </a:prstGeom>
        </p:spPr>
      </p:pic>
      <p:sp>
        <p:nvSpPr>
          <p:cNvPr id="10" name="textruta 9"/>
          <p:cNvSpPr txBox="1"/>
          <p:nvPr userDrawn="1"/>
        </p:nvSpPr>
        <p:spPr>
          <a:xfrm>
            <a:off x="907357" y="5837410"/>
            <a:ext cx="10377287" cy="338554"/>
          </a:xfrm>
          <a:prstGeom prst="rect">
            <a:avLst/>
          </a:prstGeom>
          <a:noFill/>
        </p:spPr>
        <p:txBody>
          <a:bodyPr wrap="square" rtlCol="0">
            <a:spAutoFit/>
          </a:bodyPr>
          <a:lstStyle/>
          <a:p>
            <a:pPr algn="ctr"/>
            <a:r>
              <a:rPr lang="sv-SE" sz="1600" dirty="0">
                <a:latin typeface="Tahoma" panose="020B0604030504040204" pitchFamily="34" charset="0"/>
                <a:ea typeface="Tahoma" panose="020B0604030504040204" pitchFamily="34" charset="0"/>
                <a:cs typeface="Tahoma" panose="020B0604030504040204" pitchFamily="34" charset="0"/>
              </a:rPr>
              <a:t>www.fohm.se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dirty="0">
                <a:latin typeface="Tahoma" panose="020B0604030504040204" pitchFamily="34" charset="0"/>
                <a:ea typeface="Tahoma" panose="020B0604030504040204" pitchFamily="34" charset="0"/>
                <a:cs typeface="Tahoma" panose="020B0604030504040204" pitchFamily="34" charset="0"/>
              </a:rPr>
              <a:t>  </a:t>
            </a:r>
            <a:r>
              <a:rPr lang="sv-SE" sz="1600" baseline="0" dirty="0">
                <a:latin typeface="Tahoma" panose="020B0604030504040204" pitchFamily="34" charset="0"/>
                <a:ea typeface="Tahoma" panose="020B0604030504040204" pitchFamily="34" charset="0"/>
                <a:cs typeface="Tahoma" panose="020B0604030504040204" pitchFamily="34" charset="0"/>
              </a:rPr>
              <a:t> fohm.se/nyhetsbrev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dirty="0">
                <a:latin typeface="Tahoma" panose="020B0604030504040204" pitchFamily="34" charset="0"/>
                <a:ea typeface="Tahoma" panose="020B0604030504040204" pitchFamily="34" charset="0"/>
                <a:cs typeface="Tahoma" panose="020B0604030504040204" pitchFamily="34" charset="0"/>
              </a:rPr>
              <a:t> </a:t>
            </a:r>
            <a:r>
              <a:rPr lang="sv-SE" sz="1600" baseline="0" dirty="0">
                <a:latin typeface="Tahoma" panose="020B0604030504040204" pitchFamily="34" charset="0"/>
                <a:ea typeface="Tahoma" panose="020B0604030504040204" pitchFamily="34" charset="0"/>
                <a:cs typeface="Tahoma" panose="020B0604030504040204" pitchFamily="34" charset="0"/>
              </a:rPr>
              <a:t>  Sociala medier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baseline="0" dirty="0">
                <a:latin typeface="Tahoma" panose="020B0604030504040204" pitchFamily="34" charset="0"/>
                <a:ea typeface="Tahoma" panose="020B0604030504040204" pitchFamily="34" charset="0"/>
                <a:cs typeface="Tahoma" panose="020B0604030504040204" pitchFamily="34" charset="0"/>
              </a:rPr>
              <a:t>   Podden Liv &amp; Hälsa</a:t>
            </a:r>
            <a:endParaRPr lang="sv-S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7929373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rtsi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11424" y="1922880"/>
            <a:ext cx="9360000" cy="1470025"/>
          </a:xfrm>
          <a:prstGeom prst="rect">
            <a:avLst/>
          </a:prstGeom>
        </p:spPr>
        <p:txBody>
          <a:bodyPr anchor="b"/>
          <a:lstStyle>
            <a:lvl1pPr>
              <a:lnSpc>
                <a:spcPts val="4200"/>
              </a:lnSpc>
              <a:spcBef>
                <a:spcPts val="300"/>
              </a:spcBef>
              <a:spcAft>
                <a:spcPts val="600"/>
              </a:spcAft>
              <a:defRPr sz="3800" baseline="0">
                <a:solidFill>
                  <a:schemeClr val="tx1"/>
                </a:solidFill>
              </a:defRPr>
            </a:lvl1pPr>
          </a:lstStyle>
          <a:p>
            <a:r>
              <a:rPr lang="sv-SE" dirty="0"/>
              <a:t>Presentationens titel</a:t>
            </a:r>
          </a:p>
        </p:txBody>
      </p:sp>
      <p:sp>
        <p:nvSpPr>
          <p:cNvPr id="3" name="Underrubrik 2"/>
          <p:cNvSpPr>
            <a:spLocks noGrp="1"/>
          </p:cNvSpPr>
          <p:nvPr>
            <p:ph type="subTitle" idx="1" hasCustomPrompt="1"/>
          </p:nvPr>
        </p:nvSpPr>
        <p:spPr>
          <a:xfrm>
            <a:off x="911424" y="3526160"/>
            <a:ext cx="8640000" cy="838944"/>
          </a:xfrm>
          <a:prstGeom prst="rect">
            <a:avLst/>
          </a:prstGeom>
        </p:spPr>
        <p:txBody>
          <a:bodyPr/>
          <a:lstStyle>
            <a:lvl1pPr marL="0" indent="0" algn="l">
              <a:lnSpc>
                <a:spcPts val="3000"/>
              </a:lnSpc>
              <a:spcBef>
                <a:spcPts val="600"/>
              </a:spcBef>
              <a:spcAft>
                <a:spcPts val="300"/>
              </a:spcAft>
              <a:buNone/>
              <a:defRPr sz="260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dirty="0"/>
              <a:t>Presentatör • datum</a:t>
            </a:r>
          </a:p>
        </p:txBody>
      </p:sp>
      <p:grpSp>
        <p:nvGrpSpPr>
          <p:cNvPr id="4" name="Grupp 3" descr="Folkhälsomyndigheten bidrar till globala målen för hållbar utveckling" title="Logotyper"/>
          <p:cNvGrpSpPr/>
          <p:nvPr userDrawn="1"/>
        </p:nvGrpSpPr>
        <p:grpSpPr>
          <a:xfrm>
            <a:off x="623392" y="458897"/>
            <a:ext cx="5588019" cy="1337617"/>
            <a:chOff x="623392" y="458897"/>
            <a:chExt cx="5588019" cy="1337617"/>
          </a:xfrm>
        </p:grpSpPr>
        <p:pic>
          <p:nvPicPr>
            <p:cNvPr id="5" name="Bildobjekt 4" descr="Folkhälsomyndighet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392" y="458897"/>
              <a:ext cx="2736304" cy="918596"/>
            </a:xfrm>
            <a:prstGeom prst="rect">
              <a:avLst/>
            </a:prstGeom>
          </p:spPr>
        </p:pic>
        <p:cxnSp>
          <p:nvCxnSpPr>
            <p:cNvPr id="6" name="Rak koppling 5"/>
            <p:cNvCxnSpPr/>
            <p:nvPr userDrawn="1"/>
          </p:nvCxnSpPr>
          <p:spPr>
            <a:xfrm>
              <a:off x="3719737" y="567152"/>
              <a:ext cx="0" cy="93610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Bildobjekt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079777" y="711204"/>
              <a:ext cx="2131634" cy="648000"/>
            </a:xfrm>
            <a:prstGeom prst="rect">
              <a:avLst/>
            </a:prstGeom>
          </p:spPr>
        </p:pic>
        <p:sp>
          <p:nvSpPr>
            <p:cNvPr id="8" name="Rektangel 7"/>
            <p:cNvSpPr/>
            <p:nvPr userDrawn="1"/>
          </p:nvSpPr>
          <p:spPr>
            <a:xfrm>
              <a:off x="623392" y="1630315"/>
              <a:ext cx="3861635" cy="166199"/>
            </a:xfrm>
            <a:prstGeom prst="rect">
              <a:avLst/>
            </a:prstGeom>
          </p:spPr>
          <p:txBody>
            <a:bodyPr wrap="none" lIns="0" tIns="0" rIns="0" bIns="0">
              <a:spAutoFit/>
            </a:bodyPr>
            <a:lstStyle/>
            <a:p>
              <a:pPr algn="l"/>
              <a:r>
                <a:rPr lang="sv-SE" sz="1080" dirty="0"/>
                <a:t>Folkhälsomyndigheten bidrar till globala målen för hållbar utveckling</a:t>
              </a:r>
            </a:p>
          </p:txBody>
        </p:sp>
      </p:grpSp>
    </p:spTree>
    <p:extLst>
      <p:ext uri="{BB962C8B-B14F-4D97-AF65-F5344CB8AC3E}">
        <p14:creationId xmlns:p14="http://schemas.microsoft.com/office/powerpoint/2010/main" val="8859555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vslut">
    <p:spTree>
      <p:nvGrpSpPr>
        <p:cNvPr id="1" name=""/>
        <p:cNvGrpSpPr/>
        <p:nvPr/>
      </p:nvGrpSpPr>
      <p:grpSpPr>
        <a:xfrm>
          <a:off x="0" y="0"/>
          <a:ext cx="0" cy="0"/>
          <a:chOff x="0" y="0"/>
          <a:chExt cx="0" cy="0"/>
        </a:xfrm>
      </p:grpSpPr>
      <p:sp>
        <p:nvSpPr>
          <p:cNvPr id="2" name="Rubrik 1"/>
          <p:cNvSpPr>
            <a:spLocks noGrp="1"/>
          </p:cNvSpPr>
          <p:nvPr>
            <p:ph type="ctrTitle"/>
          </p:nvPr>
        </p:nvSpPr>
        <p:spPr>
          <a:xfrm>
            <a:off x="2387588" y="1484784"/>
            <a:ext cx="7416824" cy="792088"/>
          </a:xfrm>
          <a:prstGeom prst="rect">
            <a:avLst/>
          </a:prstGeom>
        </p:spPr>
        <p:txBody>
          <a:bodyPr anchor="b" anchorCtr="0"/>
          <a:lstStyle>
            <a:lvl1pPr algn="ctr">
              <a:lnSpc>
                <a:spcPts val="4200"/>
              </a:lnSpc>
              <a:spcBef>
                <a:spcPts val="300"/>
              </a:spcBef>
              <a:spcAft>
                <a:spcPts val="600"/>
              </a:spcAft>
              <a:defRPr sz="3000" baseline="0">
                <a:solidFill>
                  <a:schemeClr val="tx1"/>
                </a:solidFill>
              </a:defRPr>
            </a:lvl1pPr>
          </a:lstStyle>
          <a:p>
            <a:endParaRPr lang="sv-SE" dirty="0"/>
          </a:p>
        </p:txBody>
      </p:sp>
      <p:sp>
        <p:nvSpPr>
          <p:cNvPr id="3" name="Underrubrik 2"/>
          <p:cNvSpPr>
            <a:spLocks noGrp="1"/>
          </p:cNvSpPr>
          <p:nvPr>
            <p:ph type="subTitle" idx="1"/>
          </p:nvPr>
        </p:nvSpPr>
        <p:spPr>
          <a:xfrm>
            <a:off x="2387588" y="2483604"/>
            <a:ext cx="7416824" cy="1089412"/>
          </a:xfrm>
          <a:prstGeom prst="rect">
            <a:avLst/>
          </a:prstGeom>
        </p:spPr>
        <p:txBody>
          <a:bodyPr/>
          <a:lstStyle>
            <a:lvl1pPr marL="0" indent="0" algn="ctr">
              <a:lnSpc>
                <a:spcPct val="105000"/>
              </a:lnSpc>
              <a:spcBef>
                <a:spcPts val="600"/>
              </a:spcBef>
              <a:spcAft>
                <a:spcPts val="300"/>
              </a:spcAft>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sv-SE" dirty="0"/>
          </a:p>
        </p:txBody>
      </p:sp>
      <p:grpSp>
        <p:nvGrpSpPr>
          <p:cNvPr id="7" name="Grupp 6" descr="Folkhälsomyndigheten bidrar till globala målen för hållbar utveckling" title="Logotyper"/>
          <p:cNvGrpSpPr/>
          <p:nvPr userDrawn="1"/>
        </p:nvGrpSpPr>
        <p:grpSpPr>
          <a:xfrm>
            <a:off x="4165183" y="3832703"/>
            <a:ext cx="3861635" cy="1667204"/>
            <a:chOff x="4165183" y="3832703"/>
            <a:chExt cx="3861635" cy="1667204"/>
          </a:xfrm>
        </p:grpSpPr>
        <p:pic>
          <p:nvPicPr>
            <p:cNvPr id="8" name="Bildobjekt 7" descr="Folkhälsomyndighete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06135" y="3832703"/>
              <a:ext cx="1885900" cy="1260860"/>
            </a:xfrm>
            <a:prstGeom prst="rect">
              <a:avLst/>
            </a:prstGeom>
          </p:spPr>
        </p:pic>
        <p:cxnSp>
          <p:nvCxnSpPr>
            <p:cNvPr id="9" name="Rak koppling 8"/>
            <p:cNvCxnSpPr/>
            <p:nvPr userDrawn="1"/>
          </p:nvCxnSpPr>
          <p:spPr>
            <a:xfrm>
              <a:off x="6523586" y="3832703"/>
              <a:ext cx="0" cy="1208288"/>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Bildobjekt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55137" y="3905563"/>
              <a:ext cx="1030729" cy="1188000"/>
            </a:xfrm>
            <a:prstGeom prst="rect">
              <a:avLst/>
            </a:prstGeom>
          </p:spPr>
        </p:pic>
        <p:sp>
          <p:nvSpPr>
            <p:cNvPr id="12" name="Rektangel 11"/>
            <p:cNvSpPr/>
            <p:nvPr userDrawn="1"/>
          </p:nvSpPr>
          <p:spPr>
            <a:xfrm>
              <a:off x="4165183" y="5333708"/>
              <a:ext cx="3861635" cy="166199"/>
            </a:xfrm>
            <a:prstGeom prst="rect">
              <a:avLst/>
            </a:prstGeom>
          </p:spPr>
          <p:txBody>
            <a:bodyPr wrap="none" lIns="0" tIns="0" rIns="0" bIns="0">
              <a:spAutoFit/>
            </a:bodyPr>
            <a:lstStyle/>
            <a:p>
              <a:pPr algn="ctr"/>
              <a:r>
                <a:rPr lang="sv-SE" sz="1080" dirty="0"/>
                <a:t>Folkhälsomyndigheten bidrar till globala målen för hållbar utveckling</a:t>
              </a:r>
            </a:p>
          </p:txBody>
        </p:sp>
      </p:grpSp>
      <p:sp>
        <p:nvSpPr>
          <p:cNvPr id="13" name="textruta 12"/>
          <p:cNvSpPr txBox="1"/>
          <p:nvPr userDrawn="1"/>
        </p:nvSpPr>
        <p:spPr>
          <a:xfrm>
            <a:off x="907357" y="5837410"/>
            <a:ext cx="10377287" cy="338554"/>
          </a:xfrm>
          <a:prstGeom prst="rect">
            <a:avLst/>
          </a:prstGeom>
          <a:noFill/>
        </p:spPr>
        <p:txBody>
          <a:bodyPr wrap="square" rtlCol="0">
            <a:spAutoFit/>
          </a:bodyPr>
          <a:lstStyle/>
          <a:p>
            <a:pPr algn="ctr"/>
            <a:r>
              <a:rPr lang="sv-SE" sz="1600" dirty="0">
                <a:latin typeface="Tahoma" panose="020B0604030504040204" pitchFamily="34" charset="0"/>
                <a:ea typeface="Tahoma" panose="020B0604030504040204" pitchFamily="34" charset="0"/>
                <a:cs typeface="Tahoma" panose="020B0604030504040204" pitchFamily="34" charset="0"/>
              </a:rPr>
              <a:t>www.fohm.se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dirty="0">
                <a:latin typeface="Tahoma" panose="020B0604030504040204" pitchFamily="34" charset="0"/>
                <a:ea typeface="Tahoma" panose="020B0604030504040204" pitchFamily="34" charset="0"/>
                <a:cs typeface="Tahoma" panose="020B0604030504040204" pitchFamily="34" charset="0"/>
              </a:rPr>
              <a:t>  </a:t>
            </a:r>
            <a:r>
              <a:rPr lang="sv-SE" sz="1600" baseline="0" dirty="0">
                <a:latin typeface="Tahoma" panose="020B0604030504040204" pitchFamily="34" charset="0"/>
                <a:ea typeface="Tahoma" panose="020B0604030504040204" pitchFamily="34" charset="0"/>
                <a:cs typeface="Tahoma" panose="020B0604030504040204" pitchFamily="34" charset="0"/>
              </a:rPr>
              <a:t> fohm.se/nyhetsbrev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dirty="0">
                <a:latin typeface="Tahoma" panose="020B0604030504040204" pitchFamily="34" charset="0"/>
                <a:ea typeface="Tahoma" panose="020B0604030504040204" pitchFamily="34" charset="0"/>
                <a:cs typeface="Tahoma" panose="020B0604030504040204" pitchFamily="34" charset="0"/>
              </a:rPr>
              <a:t> </a:t>
            </a:r>
            <a:r>
              <a:rPr lang="sv-SE" sz="1600" baseline="0" dirty="0">
                <a:latin typeface="Tahoma" panose="020B0604030504040204" pitchFamily="34" charset="0"/>
                <a:ea typeface="Tahoma" panose="020B0604030504040204" pitchFamily="34" charset="0"/>
                <a:cs typeface="Tahoma" panose="020B0604030504040204" pitchFamily="34" charset="0"/>
              </a:rPr>
              <a:t>  Sociala medier   </a:t>
            </a:r>
            <a:r>
              <a:rPr lang="sv-SE" sz="1600" dirty="0">
                <a:solidFill>
                  <a:srgbClr val="0065AC"/>
                </a:solidFill>
                <a:latin typeface="Tahoma" panose="020B0604030504040204" pitchFamily="34" charset="0"/>
                <a:ea typeface="Tahoma" panose="020B0604030504040204" pitchFamily="34" charset="0"/>
                <a:cs typeface="Tahoma" panose="020B0604030504040204" pitchFamily="34" charset="0"/>
              </a:rPr>
              <a:t>•</a:t>
            </a:r>
            <a:r>
              <a:rPr lang="sv-SE" sz="1600" baseline="0" dirty="0">
                <a:latin typeface="Tahoma" panose="020B0604030504040204" pitchFamily="34" charset="0"/>
                <a:ea typeface="Tahoma" panose="020B0604030504040204" pitchFamily="34" charset="0"/>
                <a:cs typeface="Tahoma" panose="020B0604030504040204" pitchFamily="34" charset="0"/>
              </a:rPr>
              <a:t>   Podden Liv &amp; Hälsa</a:t>
            </a:r>
            <a:endParaRPr lang="sv-SE"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30567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11225" y="404664"/>
            <a:ext cx="10368198" cy="936774"/>
          </a:xfrm>
          <a:prstGeom prst="rect">
            <a:avLst/>
          </a:prstGeom>
        </p:spPr>
        <p:txBody>
          <a:bodyPr vert="horz" lIns="0" tIns="0" rIns="0" bIns="0" rtlCol="0" anchor="b">
            <a:noAutofit/>
          </a:bodyPr>
          <a:lstStyle/>
          <a:p>
            <a:r>
              <a:rPr lang="sv-SE" dirty="0"/>
              <a:t>Rubrik</a:t>
            </a:r>
          </a:p>
        </p:txBody>
      </p:sp>
      <p:sp>
        <p:nvSpPr>
          <p:cNvPr id="3" name="Platshållare för text 2"/>
          <p:cNvSpPr>
            <a:spLocks noGrp="1"/>
          </p:cNvSpPr>
          <p:nvPr>
            <p:ph type="body" idx="1"/>
          </p:nvPr>
        </p:nvSpPr>
        <p:spPr>
          <a:xfrm>
            <a:off x="911425" y="1628800"/>
            <a:ext cx="10368000" cy="3960788"/>
          </a:xfrm>
          <a:prstGeom prst="rect">
            <a:avLst/>
          </a:prstGeom>
        </p:spPr>
        <p:txBody>
          <a:bodyPr vert="horz" lIns="0" tIns="0" rIns="0" bIns="0" rtlCol="0">
            <a:noAutofit/>
          </a:bodyPr>
          <a:lstStyle/>
          <a:p>
            <a:pPr lvl="0"/>
            <a:r>
              <a:rPr lang="sv-SE" dirty="0"/>
              <a:t>Punktlista</a:t>
            </a:r>
          </a:p>
          <a:p>
            <a:pPr lvl="1"/>
            <a:r>
              <a:rPr lang="sv-SE" dirty="0"/>
              <a:t>Nivå två</a:t>
            </a:r>
          </a:p>
          <a:p>
            <a:pPr lvl="2"/>
            <a:r>
              <a:rPr lang="sv-SE" dirty="0"/>
              <a:t>Nivå tre</a:t>
            </a:r>
          </a:p>
        </p:txBody>
      </p:sp>
    </p:spTree>
    <p:extLst>
      <p:ext uri="{BB962C8B-B14F-4D97-AF65-F5344CB8AC3E}">
        <p14:creationId xmlns:p14="http://schemas.microsoft.com/office/powerpoint/2010/main" val="4153902435"/>
      </p:ext>
    </p:extLst>
  </p:cSld>
  <p:clrMap bg1="lt1" tx1="dk1" bg2="lt2" tx2="dk2" accent1="accent1" accent2="accent2" accent3="accent3" accent4="accent4" accent5="accent5" accent6="accent6" hlink="hlink" folHlink="folHlink"/>
  <p:sldLayoutIdLst>
    <p:sldLayoutId id="2147483716" r:id="rId1"/>
    <p:sldLayoutId id="2147483752" r:id="rId2"/>
    <p:sldLayoutId id="2147483720" r:id="rId3"/>
    <p:sldLayoutId id="2147483750" r:id="rId4"/>
    <p:sldLayoutId id="2147483767" r:id="rId5"/>
    <p:sldLayoutId id="2147483768" r:id="rId6"/>
    <p:sldLayoutId id="2147483717" r:id="rId7"/>
    <p:sldLayoutId id="2147483749" r:id="rId8"/>
    <p:sldLayoutId id="2147483742" r:id="rId9"/>
    <p:sldLayoutId id="2147483729" r:id="rId10"/>
    <p:sldLayoutId id="2147483724" r:id="rId11"/>
    <p:sldLayoutId id="2147483745" r:id="rId12"/>
    <p:sldLayoutId id="2147483735" r:id="rId13"/>
    <p:sldLayoutId id="2147483736" r:id="rId14"/>
    <p:sldLayoutId id="2147483737" r:id="rId15"/>
    <p:sldLayoutId id="2147483739" r:id="rId16"/>
    <p:sldLayoutId id="2147483740" r:id="rId17"/>
    <p:sldLayoutId id="2147483741" r:id="rId18"/>
    <p:sldLayoutId id="2147483751" r:id="rId19"/>
  </p:sldLayoutIdLst>
  <p:hf sldNum="0" hdr="0" ftr="0" dt="0"/>
  <p:txStyles>
    <p:titleStyle>
      <a:lvl1pPr algn="l" defTabSz="914400" rtl="0" eaLnBrk="1" latinLnBrk="0" hangingPunct="1">
        <a:lnSpc>
          <a:spcPts val="3400"/>
        </a:lnSpc>
        <a:spcBef>
          <a:spcPct val="0"/>
        </a:spcBef>
        <a:buNone/>
        <a:defRPr sz="3000" b="1" kern="1200">
          <a:solidFill>
            <a:schemeClr val="tx1"/>
          </a:solidFill>
          <a:latin typeface="+mj-lt"/>
          <a:ea typeface="+mj-ea"/>
          <a:cs typeface="+mj-cs"/>
        </a:defRPr>
      </a:lvl1pPr>
    </p:titleStyle>
    <p:bodyStyle>
      <a:lvl1pPr marL="269875" indent="-269875" algn="l" defTabSz="914400" rtl="0" eaLnBrk="1" latinLnBrk="0" hangingPunct="1">
        <a:lnSpc>
          <a:spcPct val="105000"/>
        </a:lnSpc>
        <a:spcBef>
          <a:spcPts val="1000"/>
        </a:spcBef>
        <a:spcAft>
          <a:spcPts val="300"/>
        </a:spcAft>
        <a:buClr>
          <a:srgbClr val="0065AC"/>
        </a:buClr>
        <a:buFont typeface="Tahoma" panose="020B0604030504040204" pitchFamily="34" charset="0"/>
        <a:buChar char="•"/>
        <a:tabLst/>
        <a:defRPr sz="2000" kern="1200" baseline="0">
          <a:solidFill>
            <a:schemeClr val="tx1"/>
          </a:solidFill>
          <a:latin typeface="+mn-lt"/>
          <a:ea typeface="+mn-ea"/>
          <a:cs typeface="+mn-cs"/>
        </a:defRPr>
      </a:lvl1pPr>
      <a:lvl2pPr marL="504000" indent="-216000" algn="l" defTabSz="914400" rtl="0" eaLnBrk="1" latinLnBrk="0" hangingPunct="1">
        <a:lnSpc>
          <a:spcPct val="105000"/>
        </a:lnSpc>
        <a:spcBef>
          <a:spcPts val="500"/>
        </a:spcBef>
        <a:spcAft>
          <a:spcPts val="200"/>
        </a:spcAft>
        <a:buFont typeface="Tahoma" panose="020B0604030504040204" pitchFamily="34" charset="0"/>
        <a:buChar char="–"/>
        <a:tabLst/>
        <a:defRPr sz="1800" kern="1200">
          <a:solidFill>
            <a:schemeClr val="tx1"/>
          </a:solidFill>
          <a:latin typeface="+mn-lt"/>
          <a:ea typeface="+mn-ea"/>
          <a:cs typeface="+mn-cs"/>
        </a:defRPr>
      </a:lvl2pPr>
      <a:lvl3pPr marL="684000" indent="-179388" algn="l" defTabSz="914400" rtl="0" eaLnBrk="1" latinLnBrk="0" hangingPunct="1">
        <a:lnSpc>
          <a:spcPct val="105000"/>
        </a:lnSpc>
        <a:spcBef>
          <a:spcPts val="400"/>
        </a:spcBef>
        <a:spcAft>
          <a:spcPts val="200"/>
        </a:spcAft>
        <a:buFont typeface="Arial" panose="020B0604020202020204" pitchFamily="34" charset="0"/>
        <a:buChar char="•"/>
        <a:tabLst/>
        <a:defRPr sz="1600" kern="1200">
          <a:solidFill>
            <a:schemeClr val="tx1"/>
          </a:solidFill>
          <a:latin typeface="+mn-lt"/>
          <a:ea typeface="+mn-ea"/>
          <a:cs typeface="+mn-cs"/>
        </a:defRPr>
      </a:lvl3pPr>
      <a:lvl4pPr marL="72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4pPr>
      <a:lvl5pPr marL="90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5pPr>
      <a:lvl6pPr marL="108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6pPr>
      <a:lvl7pPr marL="126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7pPr>
      <a:lvl8pPr marL="144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8pPr>
      <a:lvl9pPr marL="1620000" indent="-180000" algn="l" defTabSz="914400" rtl="0" eaLnBrk="1" latinLnBrk="0" hangingPunct="1">
        <a:lnSpc>
          <a:spcPts val="2300"/>
        </a:lnSpc>
        <a:spcBef>
          <a:spcPts val="0"/>
        </a:spcBef>
        <a:buFont typeface="Tahoma" panose="020B0604030504040204" pitchFamily="34" charset="0"/>
        <a:buChar char="–"/>
        <a:tabLst/>
        <a:defRPr sz="15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1026" userDrawn="1">
          <p15:clr>
            <a:srgbClr val="F26B43"/>
          </p15:clr>
        </p15:guide>
        <p15:guide id="1" pos="4702" userDrawn="1">
          <p15:clr>
            <a:srgbClr val="F26B43"/>
          </p15:clr>
        </p15:guide>
        <p15:guide id="2" pos="574" userDrawn="1">
          <p15:clr>
            <a:srgbClr val="F26B43"/>
          </p15:clr>
        </p15:guide>
        <p15:guide id="3" orient="horz" pos="845" userDrawn="1">
          <p15:clr>
            <a:srgbClr val="F26B43"/>
          </p15:clr>
        </p15:guide>
        <p15:guide id="4" orient="horz" pos="3521" userDrawn="1">
          <p15:clr>
            <a:srgbClr val="F26B43"/>
          </p15:clr>
        </p15:guide>
        <p15:guide id="5" pos="710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tshållare för rubrik 1"/>
          <p:cNvSpPr>
            <a:spLocks noGrp="1"/>
          </p:cNvSpPr>
          <p:nvPr>
            <p:ph type="title"/>
          </p:nvPr>
        </p:nvSpPr>
        <p:spPr>
          <a:xfrm>
            <a:off x="911225" y="404664"/>
            <a:ext cx="10368198" cy="936774"/>
          </a:xfrm>
          <a:prstGeom prst="rect">
            <a:avLst/>
          </a:prstGeom>
        </p:spPr>
        <p:txBody>
          <a:bodyPr vert="horz" lIns="0" tIns="0" rIns="0" bIns="0" rtlCol="0" anchor="b">
            <a:noAutofit/>
          </a:bodyPr>
          <a:lstStyle/>
          <a:p>
            <a:r>
              <a:rPr lang="sv-SE" dirty="0"/>
              <a:t>Rubrik</a:t>
            </a:r>
          </a:p>
        </p:txBody>
      </p:sp>
      <p:sp>
        <p:nvSpPr>
          <p:cNvPr id="8" name="Platshållare för text 2"/>
          <p:cNvSpPr>
            <a:spLocks noGrp="1"/>
          </p:cNvSpPr>
          <p:nvPr>
            <p:ph type="body" idx="1"/>
          </p:nvPr>
        </p:nvSpPr>
        <p:spPr>
          <a:xfrm>
            <a:off x="911425" y="1628800"/>
            <a:ext cx="10368000" cy="3960788"/>
          </a:xfrm>
          <a:prstGeom prst="rect">
            <a:avLst/>
          </a:prstGeom>
        </p:spPr>
        <p:txBody>
          <a:bodyPr vert="horz" lIns="0" tIns="0" rIns="0" bIns="0" rtlCol="0">
            <a:noAutofit/>
          </a:bodyPr>
          <a:lstStyle/>
          <a:p>
            <a:pPr lvl="0"/>
            <a:r>
              <a:rPr lang="sv-SE" dirty="0"/>
              <a:t>Punktlista</a:t>
            </a:r>
          </a:p>
          <a:p>
            <a:pPr lvl="1"/>
            <a:r>
              <a:rPr lang="sv-SE" dirty="0"/>
              <a:t>Nivå två</a:t>
            </a:r>
          </a:p>
          <a:p>
            <a:pPr lvl="2"/>
            <a:r>
              <a:rPr lang="sv-SE" dirty="0"/>
              <a:t>Nivå tre</a:t>
            </a:r>
          </a:p>
        </p:txBody>
      </p:sp>
    </p:spTree>
    <p:extLst>
      <p:ext uri="{BB962C8B-B14F-4D97-AF65-F5344CB8AC3E}">
        <p14:creationId xmlns:p14="http://schemas.microsoft.com/office/powerpoint/2010/main" val="188092641"/>
      </p:ext>
    </p:extLst>
  </p:cSld>
  <p:clrMap bg1="lt1" tx1="dk1" bg2="lt2" tx2="dk2" accent1="accent1" accent2="accent2" accent3="accent3" accent4="accent4" accent5="accent5" accent6="accent6" hlink="hlink" folHlink="folHlink"/>
  <p:sldLayoutIdLst>
    <p:sldLayoutId id="2147483766" r:id="rId1"/>
    <p:sldLayoutId id="2147483765" r:id="rId2"/>
  </p:sldLayoutIdLst>
  <p:txStyles>
    <p:titleStyle>
      <a:lvl1pPr algn="l" defTabSz="914400" rtl="0" eaLnBrk="1" latinLnBrk="0" hangingPunct="1">
        <a:lnSpc>
          <a:spcPct val="90000"/>
        </a:lnSpc>
        <a:spcBef>
          <a:spcPct val="0"/>
        </a:spcBef>
        <a:buNone/>
        <a:defRPr sz="3000" b="1"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0000" indent="-270000" algn="l" defTabSz="914400" rtl="0" eaLnBrk="1" latinLnBrk="0" hangingPunct="1">
        <a:lnSpc>
          <a:spcPts val="2500"/>
        </a:lnSpc>
        <a:spcBef>
          <a:spcPts val="1000"/>
        </a:spcBef>
        <a:spcAft>
          <a:spcPts val="300"/>
        </a:spcAft>
        <a:buClr>
          <a:srgbClr val="0065AC"/>
        </a:buClr>
        <a:buFont typeface="Tahoma" panose="020B060403050404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68000" indent="-180000" algn="l" defTabSz="914400" rtl="0" eaLnBrk="1" latinLnBrk="0" hangingPunct="1">
        <a:lnSpc>
          <a:spcPts val="2100"/>
        </a:lnSpc>
        <a:spcBef>
          <a:spcPts val="500"/>
        </a:spcBef>
        <a:spcAft>
          <a:spcPts val="200"/>
        </a:spcAft>
        <a:buFont typeface="Tahoma" panose="020B060403050404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648000" indent="-180000" algn="l" defTabSz="914400" rtl="0" eaLnBrk="1" latinLnBrk="0" hangingPunct="1">
        <a:lnSpc>
          <a:spcPts val="1900"/>
        </a:lnSpc>
        <a:spcBef>
          <a:spcPts val="400"/>
        </a:spcBef>
        <a:spcAft>
          <a:spcPts val="200"/>
        </a:spcAft>
        <a:buFont typeface="Arial" panose="020B0604020202020204"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www.unaids.org/en/topic/global-partnership-discrimination"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jpeg"/><Relationship Id="rId3" Type="http://schemas.openxmlformats.org/officeDocument/2006/relationships/image" Target="../media/image24.jpeg"/><Relationship Id="rId7" Type="http://schemas.openxmlformats.org/officeDocument/2006/relationships/image" Target="../media/image28.jpeg"/><Relationship Id="rId12" Type="http://schemas.openxmlformats.org/officeDocument/2006/relationships/image" Target="../media/image33.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jpeg"/><Relationship Id="rId11" Type="http://schemas.openxmlformats.org/officeDocument/2006/relationships/image" Target="../media/image32.jpe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svg"/><Relationship Id="rId2" Type="http://schemas.openxmlformats.org/officeDocument/2006/relationships/hyperlink" Target="mailto:Desiree.ljungcrantz@folkhalosmyndigheten.se" TargetMode="Externa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9.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ctrTitle"/>
          </p:nvPr>
        </p:nvSpPr>
        <p:spPr/>
        <p:txBody>
          <a:bodyPr/>
          <a:lstStyle/>
          <a:p>
            <a:r>
              <a:rPr lang="sv-SE" dirty="0"/>
              <a:t>HIV stigma: Status and </a:t>
            </a:r>
            <a:r>
              <a:rPr lang="sv-SE" dirty="0" err="1"/>
              <a:t>future</a:t>
            </a:r>
            <a:r>
              <a:rPr lang="sv-SE" dirty="0"/>
              <a:t> for </a:t>
            </a:r>
            <a:r>
              <a:rPr lang="sv-SE" dirty="0" err="1"/>
              <a:t>children</a:t>
            </a:r>
            <a:r>
              <a:rPr lang="sv-SE" dirty="0"/>
              <a:t> and </a:t>
            </a:r>
            <a:r>
              <a:rPr lang="sv-SE" dirty="0" err="1"/>
              <a:t>young</a:t>
            </a:r>
            <a:r>
              <a:rPr lang="sv-SE" dirty="0"/>
              <a:t> </a:t>
            </a:r>
            <a:r>
              <a:rPr lang="sv-SE" dirty="0" err="1"/>
              <a:t>people</a:t>
            </a:r>
            <a:r>
              <a:rPr lang="sv-SE" dirty="0"/>
              <a:t>?</a:t>
            </a:r>
          </a:p>
        </p:txBody>
      </p:sp>
      <p:sp>
        <p:nvSpPr>
          <p:cNvPr id="7" name="Underrubrik 6"/>
          <p:cNvSpPr>
            <a:spLocks noGrp="1"/>
          </p:cNvSpPr>
          <p:nvPr>
            <p:ph type="subTitle" idx="1"/>
          </p:nvPr>
        </p:nvSpPr>
        <p:spPr/>
        <p:txBody>
          <a:bodyPr/>
          <a:lstStyle/>
          <a:p>
            <a:r>
              <a:rPr lang="sv-SE" dirty="0" err="1"/>
              <a:t>Barnhivdagen</a:t>
            </a:r>
            <a:r>
              <a:rPr lang="sv-SE" dirty="0"/>
              <a:t>, Fredag 26 September 2026 </a:t>
            </a:r>
          </a:p>
          <a:p>
            <a:r>
              <a:rPr lang="sv-SE" i="1" dirty="0"/>
              <a:t>Desireé Ljungcrantz, PhD, </a:t>
            </a:r>
            <a:r>
              <a:rPr lang="sv-SE" i="1" dirty="0" err="1"/>
              <a:t>Analyst</a:t>
            </a:r>
            <a:endParaRPr lang="sv-SE" i="1" dirty="0"/>
          </a:p>
          <a:p>
            <a:r>
              <a:rPr lang="sv-SE" i="1" dirty="0" err="1"/>
              <a:t>Unit</a:t>
            </a:r>
            <a:r>
              <a:rPr lang="sv-SE" i="1" dirty="0"/>
              <a:t> for Sexual Health and HIV prevention</a:t>
            </a:r>
          </a:p>
          <a:p>
            <a:r>
              <a:rPr lang="sv-SE" i="1" dirty="0"/>
              <a:t>Public Health Agency </a:t>
            </a:r>
            <a:r>
              <a:rPr lang="sv-SE" i="1" dirty="0" err="1"/>
              <a:t>of</a:t>
            </a:r>
            <a:r>
              <a:rPr lang="sv-SE" i="1" dirty="0"/>
              <a:t> Sweden</a:t>
            </a:r>
          </a:p>
        </p:txBody>
      </p:sp>
    </p:spTree>
    <p:extLst>
      <p:ext uri="{BB962C8B-B14F-4D97-AF65-F5344CB8AC3E}">
        <p14:creationId xmlns:p14="http://schemas.microsoft.com/office/powerpoint/2010/main" val="2908887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ubrik 7"/>
          <p:cNvSpPr>
            <a:spLocks noGrp="1"/>
          </p:cNvSpPr>
          <p:nvPr>
            <p:ph type="title"/>
          </p:nvPr>
        </p:nvSpPr>
        <p:spPr/>
        <p:txBody>
          <a:bodyPr/>
          <a:lstStyle/>
          <a:p>
            <a:r>
              <a:rPr lang="sv-SE" dirty="0" err="1"/>
              <a:t>Aim</a:t>
            </a:r>
            <a:r>
              <a:rPr lang="sv-SE" dirty="0"/>
              <a:t> and </a:t>
            </a:r>
            <a:r>
              <a:rPr lang="sv-SE" dirty="0" err="1"/>
              <a:t>outline</a:t>
            </a:r>
            <a:endParaRPr lang="sv-SE" dirty="0"/>
          </a:p>
        </p:txBody>
      </p:sp>
      <p:sp>
        <p:nvSpPr>
          <p:cNvPr id="10" name="Platshållare för text 9"/>
          <p:cNvSpPr>
            <a:spLocks noGrp="1"/>
          </p:cNvSpPr>
          <p:nvPr>
            <p:ph type="body" sz="quarter" idx="11"/>
          </p:nvPr>
        </p:nvSpPr>
        <p:spPr/>
        <p:txBody>
          <a:bodyPr/>
          <a:lstStyle/>
          <a:p>
            <a:endParaRPr lang="sv-SE"/>
          </a:p>
        </p:txBody>
      </p:sp>
      <p:sp>
        <p:nvSpPr>
          <p:cNvPr id="3" name="Platshållare för innehåll 2">
            <a:extLst>
              <a:ext uri="{FF2B5EF4-FFF2-40B4-BE49-F238E27FC236}">
                <a16:creationId xmlns:a16="http://schemas.microsoft.com/office/drawing/2014/main" id="{9A4B9411-5230-441F-80A2-D8F600E8464A}"/>
              </a:ext>
            </a:extLst>
          </p:cNvPr>
          <p:cNvSpPr>
            <a:spLocks noGrp="1"/>
          </p:cNvSpPr>
          <p:nvPr>
            <p:ph idx="1"/>
          </p:nvPr>
        </p:nvSpPr>
        <p:spPr>
          <a:xfrm>
            <a:off x="911422" y="1628800"/>
            <a:ext cx="8424937" cy="3965884"/>
          </a:xfrm>
        </p:spPr>
        <p:txBody>
          <a:bodyPr/>
          <a:lstStyle/>
          <a:p>
            <a:pPr marL="0" indent="0">
              <a:buNone/>
            </a:pPr>
            <a:r>
              <a:rPr lang="sv-SE" b="1" dirty="0"/>
              <a:t>The </a:t>
            </a:r>
            <a:r>
              <a:rPr lang="sv-SE" b="1" dirty="0" err="1"/>
              <a:t>aim</a:t>
            </a:r>
            <a:r>
              <a:rPr lang="sv-SE" b="1" dirty="0"/>
              <a:t> </a:t>
            </a:r>
            <a:r>
              <a:rPr lang="sv-SE" dirty="0"/>
              <a:t>is to </a:t>
            </a:r>
            <a:r>
              <a:rPr lang="sv-SE" dirty="0" err="1"/>
              <a:t>strengthen</a:t>
            </a:r>
            <a:r>
              <a:rPr lang="sv-SE" dirty="0"/>
              <a:t> </a:t>
            </a:r>
            <a:r>
              <a:rPr lang="sv-SE" dirty="0" err="1"/>
              <a:t>efforts</a:t>
            </a:r>
            <a:r>
              <a:rPr lang="sv-SE" dirty="0"/>
              <a:t> to </a:t>
            </a:r>
            <a:r>
              <a:rPr lang="sv-SE" dirty="0" err="1"/>
              <a:t>eliminate</a:t>
            </a:r>
            <a:r>
              <a:rPr lang="sv-SE" dirty="0"/>
              <a:t> HIV stigma in Sweden by </a:t>
            </a:r>
            <a:r>
              <a:rPr lang="sv-SE" dirty="0" err="1"/>
              <a:t>engaging</a:t>
            </a:r>
            <a:r>
              <a:rPr lang="sv-SE" dirty="0"/>
              <a:t> in in-</a:t>
            </a:r>
            <a:r>
              <a:rPr lang="sv-SE" dirty="0" err="1"/>
              <a:t>depth</a:t>
            </a:r>
            <a:r>
              <a:rPr lang="sv-SE" dirty="0"/>
              <a:t> </a:t>
            </a:r>
            <a:r>
              <a:rPr lang="sv-SE" dirty="0" err="1"/>
              <a:t>dialogues</a:t>
            </a:r>
            <a:r>
              <a:rPr lang="sv-SE" dirty="0"/>
              <a:t> </a:t>
            </a:r>
            <a:r>
              <a:rPr lang="sv-SE" dirty="0" err="1"/>
              <a:t>with</a:t>
            </a:r>
            <a:r>
              <a:rPr lang="sv-SE" dirty="0"/>
              <a:t> relevant </a:t>
            </a:r>
            <a:r>
              <a:rPr lang="sv-SE" dirty="0" err="1"/>
              <a:t>stakeholders</a:t>
            </a:r>
            <a:r>
              <a:rPr lang="sv-SE" dirty="0"/>
              <a:t>.</a:t>
            </a:r>
          </a:p>
          <a:p>
            <a:r>
              <a:rPr lang="sv-SE" dirty="0" err="1"/>
              <a:t>Why</a:t>
            </a:r>
            <a:r>
              <a:rPr lang="sv-SE" dirty="0"/>
              <a:t> a session on HIV stigma </a:t>
            </a:r>
            <a:r>
              <a:rPr lang="sv-SE" dirty="0" err="1"/>
              <a:t>now</a:t>
            </a:r>
            <a:r>
              <a:rPr lang="sv-SE" dirty="0"/>
              <a:t>? </a:t>
            </a:r>
          </a:p>
          <a:p>
            <a:r>
              <a:rPr lang="sv-SE" dirty="0"/>
              <a:t>The Swedish </a:t>
            </a:r>
            <a:r>
              <a:rPr lang="sv-SE" dirty="0" err="1"/>
              <a:t>context</a:t>
            </a:r>
            <a:endParaRPr lang="sv-SE" dirty="0"/>
          </a:p>
          <a:p>
            <a:r>
              <a:rPr lang="sv-SE" dirty="0" err="1"/>
              <a:t>What</a:t>
            </a:r>
            <a:r>
              <a:rPr lang="sv-SE" dirty="0"/>
              <a:t> is HIV stigma?</a:t>
            </a:r>
          </a:p>
          <a:p>
            <a:r>
              <a:rPr lang="sv-SE" dirty="0" err="1"/>
              <a:t>Consequences</a:t>
            </a:r>
            <a:r>
              <a:rPr lang="sv-SE" dirty="0"/>
              <a:t> </a:t>
            </a:r>
            <a:r>
              <a:rPr lang="sv-SE" dirty="0" err="1"/>
              <a:t>of</a:t>
            </a:r>
            <a:r>
              <a:rPr lang="sv-SE" dirty="0"/>
              <a:t> HIV stigma</a:t>
            </a:r>
          </a:p>
          <a:p>
            <a:r>
              <a:rPr lang="sv-SE" dirty="0" err="1"/>
              <a:t>Effective</a:t>
            </a:r>
            <a:r>
              <a:rPr lang="sv-SE" dirty="0"/>
              <a:t> </a:t>
            </a:r>
            <a:r>
              <a:rPr lang="sv-SE" dirty="0" err="1"/>
              <a:t>methods</a:t>
            </a:r>
            <a:r>
              <a:rPr lang="sv-SE" dirty="0"/>
              <a:t> for </a:t>
            </a:r>
            <a:r>
              <a:rPr lang="sv-SE" dirty="0" err="1"/>
              <a:t>reducing</a:t>
            </a:r>
            <a:r>
              <a:rPr lang="sv-SE" dirty="0"/>
              <a:t> HIV stigma</a:t>
            </a:r>
          </a:p>
          <a:p>
            <a:r>
              <a:rPr lang="sv-SE" dirty="0" err="1"/>
              <a:t>How</a:t>
            </a:r>
            <a:r>
              <a:rPr lang="sv-SE" dirty="0"/>
              <a:t> do </a:t>
            </a:r>
            <a:r>
              <a:rPr lang="sv-SE" dirty="0" err="1"/>
              <a:t>we</a:t>
            </a:r>
            <a:r>
              <a:rPr lang="sv-SE" dirty="0"/>
              <a:t> </a:t>
            </a:r>
            <a:r>
              <a:rPr lang="sv-SE" dirty="0" err="1"/>
              <a:t>proceed</a:t>
            </a:r>
            <a:r>
              <a:rPr lang="sv-SE" dirty="0"/>
              <a:t>:</a:t>
            </a:r>
          </a:p>
          <a:p>
            <a:pPr lvl="1"/>
            <a:r>
              <a:rPr lang="sv-SE" dirty="0"/>
              <a:t>To </a:t>
            </a:r>
            <a:r>
              <a:rPr lang="sv-SE" dirty="0" err="1"/>
              <a:t>normalize</a:t>
            </a:r>
            <a:r>
              <a:rPr lang="sv-SE" dirty="0"/>
              <a:t> HIV, </a:t>
            </a:r>
            <a:r>
              <a:rPr lang="sv-SE" dirty="0" err="1"/>
              <a:t>without</a:t>
            </a:r>
            <a:r>
              <a:rPr lang="sv-SE" dirty="0"/>
              <a:t> </a:t>
            </a:r>
            <a:r>
              <a:rPr lang="sv-SE" dirty="0" err="1"/>
              <a:t>disregarding</a:t>
            </a:r>
            <a:r>
              <a:rPr lang="sv-SE" dirty="0"/>
              <a:t> the </a:t>
            </a:r>
            <a:r>
              <a:rPr lang="sv-SE" dirty="0" err="1"/>
              <a:t>challenges</a:t>
            </a:r>
            <a:r>
              <a:rPr lang="sv-SE" dirty="0"/>
              <a:t>?</a:t>
            </a:r>
          </a:p>
          <a:p>
            <a:pPr lvl="1"/>
            <a:r>
              <a:rPr lang="sv-SE" dirty="0"/>
              <a:t>To </a:t>
            </a:r>
            <a:r>
              <a:rPr lang="sv-SE" dirty="0" err="1"/>
              <a:t>eliminate</a:t>
            </a:r>
            <a:r>
              <a:rPr lang="sv-SE" dirty="0"/>
              <a:t> HIV stigma?</a:t>
            </a:r>
          </a:p>
          <a:p>
            <a:pPr marL="0" indent="0">
              <a:buNone/>
            </a:pPr>
            <a:endParaRPr lang="sv-SE" dirty="0">
              <a:highlight>
                <a:srgbClr val="FFFF00"/>
              </a:highlight>
            </a:endParaRPr>
          </a:p>
        </p:txBody>
      </p:sp>
    </p:spTree>
    <p:extLst>
      <p:ext uri="{BB962C8B-B14F-4D97-AF65-F5344CB8AC3E}">
        <p14:creationId xmlns:p14="http://schemas.microsoft.com/office/powerpoint/2010/main" val="376392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latshållare för text 9"/>
          <p:cNvSpPr>
            <a:spLocks noGrp="1"/>
          </p:cNvSpPr>
          <p:nvPr>
            <p:ph type="body" sz="quarter" idx="11"/>
          </p:nvPr>
        </p:nvSpPr>
        <p:spPr/>
        <p:txBody>
          <a:bodyPr/>
          <a:lstStyle/>
          <a:p>
            <a:endParaRPr lang="sv-SE"/>
          </a:p>
        </p:txBody>
      </p:sp>
      <p:pic>
        <p:nvPicPr>
          <p:cNvPr id="2" name="Picture 2" descr="Participating countries">
            <a:extLst>
              <a:ext uri="{FF2B5EF4-FFF2-40B4-BE49-F238E27FC236}">
                <a16:creationId xmlns:a16="http://schemas.microsoft.com/office/drawing/2014/main" id="{CBF83B70-771D-5616-7994-D28B5A78B162}"/>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18668" y="643710"/>
            <a:ext cx="6517492" cy="789747"/>
          </a:xfrm>
          <a:prstGeom prst="rect">
            <a:avLst/>
          </a:prstGeom>
          <a:noFill/>
          <a:extLst>
            <a:ext uri="{909E8E84-426E-40DD-AFC4-6F175D3DCCD1}">
              <a14:hiddenFill xmlns:a14="http://schemas.microsoft.com/office/drawing/2010/main">
                <a:solidFill>
                  <a:srgbClr val="FFFFFF"/>
                </a:solidFill>
              </a14:hiddenFill>
            </a:ext>
          </a:extLst>
        </p:spPr>
      </p:pic>
      <p:sp>
        <p:nvSpPr>
          <p:cNvPr id="5" name="textruta 4">
            <a:extLst>
              <a:ext uri="{FF2B5EF4-FFF2-40B4-BE49-F238E27FC236}">
                <a16:creationId xmlns:a16="http://schemas.microsoft.com/office/drawing/2014/main" id="{8964EAC3-82A7-8A3A-A4AE-C8EF3618CBD9}"/>
              </a:ext>
            </a:extLst>
          </p:cNvPr>
          <p:cNvSpPr txBox="1"/>
          <p:nvPr/>
        </p:nvSpPr>
        <p:spPr>
          <a:xfrm>
            <a:off x="3575721" y="1826722"/>
            <a:ext cx="3744415" cy="2031325"/>
          </a:xfrm>
          <a:prstGeom prst="rect">
            <a:avLst/>
          </a:prstGeom>
          <a:noFill/>
        </p:spPr>
        <p:txBody>
          <a:bodyPr wrap="square">
            <a:spAutoFit/>
          </a:bodyPr>
          <a:lstStyle/>
          <a:p>
            <a:r>
              <a:rPr lang="sv-SE" dirty="0" err="1">
                <a:highlight>
                  <a:srgbClr val="CCE8E5"/>
                </a:highlight>
              </a:rPr>
              <a:t>Goal</a:t>
            </a:r>
            <a:r>
              <a:rPr lang="sv-SE" sz="1800" dirty="0">
                <a:highlight>
                  <a:srgbClr val="CCE8E5"/>
                </a:highlight>
              </a:rPr>
              <a:t>: to </a:t>
            </a:r>
            <a:r>
              <a:rPr lang="sv-SE" sz="1800" dirty="0" err="1">
                <a:highlight>
                  <a:srgbClr val="CCE8E5"/>
                </a:highlight>
              </a:rPr>
              <a:t>reduce</a:t>
            </a:r>
            <a:r>
              <a:rPr lang="sv-SE" sz="1800" dirty="0">
                <a:highlight>
                  <a:srgbClr val="CCE8E5"/>
                </a:highlight>
              </a:rPr>
              <a:t> </a:t>
            </a:r>
            <a:r>
              <a:rPr lang="sv-SE" sz="1800" dirty="0" err="1">
                <a:highlight>
                  <a:srgbClr val="CCE8E5"/>
                </a:highlight>
              </a:rPr>
              <a:t>infection</a:t>
            </a:r>
            <a:r>
              <a:rPr lang="sv-SE" sz="1800" dirty="0">
                <a:highlight>
                  <a:srgbClr val="CCE8E5"/>
                </a:highlight>
              </a:rPr>
              <a:t>-driven cancer </a:t>
            </a:r>
            <a:r>
              <a:rPr lang="sv-SE" sz="1800" dirty="0" err="1">
                <a:highlight>
                  <a:srgbClr val="CCE8E5"/>
                </a:highlight>
              </a:rPr>
              <a:t>through</a:t>
            </a:r>
            <a:r>
              <a:rPr lang="sv-SE" sz="1800" dirty="0">
                <a:highlight>
                  <a:srgbClr val="CCE8E5"/>
                </a:highlight>
              </a:rPr>
              <a:t> </a:t>
            </a:r>
            <a:r>
              <a:rPr lang="sv-SE" sz="1800" dirty="0" err="1">
                <a:highlight>
                  <a:srgbClr val="CCE8E5"/>
                </a:highlight>
              </a:rPr>
              <a:t>surveillance</a:t>
            </a:r>
            <a:r>
              <a:rPr lang="sv-SE" dirty="0">
                <a:highlight>
                  <a:srgbClr val="CCE8E5"/>
                </a:highlight>
              </a:rPr>
              <a:t>, </a:t>
            </a:r>
            <a:r>
              <a:rPr lang="sv-SE" dirty="0" err="1">
                <a:highlight>
                  <a:srgbClr val="CCE8E5"/>
                </a:highlight>
              </a:rPr>
              <a:t>disease-integrated</a:t>
            </a:r>
            <a:r>
              <a:rPr lang="sv-SE" dirty="0">
                <a:highlight>
                  <a:srgbClr val="CCE8E5"/>
                </a:highlight>
              </a:rPr>
              <a:t> prevention, </a:t>
            </a:r>
            <a:r>
              <a:rPr lang="sv-SE" dirty="0" err="1">
                <a:highlight>
                  <a:srgbClr val="CCE8E5"/>
                </a:highlight>
              </a:rPr>
              <a:t>early</a:t>
            </a:r>
            <a:r>
              <a:rPr lang="sv-SE" dirty="0">
                <a:highlight>
                  <a:srgbClr val="CCE8E5"/>
                </a:highlight>
              </a:rPr>
              <a:t> </a:t>
            </a:r>
            <a:r>
              <a:rPr lang="sv-SE" dirty="0" err="1">
                <a:highlight>
                  <a:srgbClr val="CCE8E5"/>
                </a:highlight>
              </a:rPr>
              <a:t>treatment</a:t>
            </a:r>
            <a:r>
              <a:rPr lang="sv-SE" dirty="0">
                <a:highlight>
                  <a:srgbClr val="CCE8E5"/>
                </a:highlight>
              </a:rPr>
              <a:t> and vaccination, inter </a:t>
            </a:r>
            <a:r>
              <a:rPr lang="sv-SE" dirty="0" err="1">
                <a:highlight>
                  <a:srgbClr val="CCE8E5"/>
                </a:highlight>
              </a:rPr>
              <a:t>alia</a:t>
            </a:r>
            <a:r>
              <a:rPr lang="sv-SE" dirty="0">
                <a:highlight>
                  <a:srgbClr val="CCE8E5"/>
                </a:highlight>
              </a:rPr>
              <a:t> by </a:t>
            </a:r>
            <a:r>
              <a:rPr lang="sv-SE" dirty="0" err="1">
                <a:highlight>
                  <a:srgbClr val="CCE8E5"/>
                </a:highlight>
              </a:rPr>
              <a:t>reducing</a:t>
            </a:r>
            <a:r>
              <a:rPr lang="sv-SE" dirty="0">
                <a:highlight>
                  <a:srgbClr val="CCE8E5"/>
                </a:highlight>
              </a:rPr>
              <a:t> </a:t>
            </a:r>
            <a:r>
              <a:rPr lang="sv-SE" dirty="0" err="1">
                <a:highlight>
                  <a:srgbClr val="CCE8E5"/>
                </a:highlight>
              </a:rPr>
              <a:t>barriers</a:t>
            </a:r>
            <a:r>
              <a:rPr lang="sv-SE" dirty="0">
                <a:highlight>
                  <a:srgbClr val="CCE8E5"/>
                </a:highlight>
              </a:rPr>
              <a:t> </a:t>
            </a:r>
            <a:r>
              <a:rPr lang="sv-SE" dirty="0" err="1">
                <a:highlight>
                  <a:srgbClr val="CCE8E5"/>
                </a:highlight>
              </a:rPr>
              <a:t>created</a:t>
            </a:r>
            <a:r>
              <a:rPr lang="sv-SE" dirty="0">
                <a:highlight>
                  <a:srgbClr val="CCE8E5"/>
                </a:highlight>
              </a:rPr>
              <a:t> by stigma and </a:t>
            </a:r>
            <a:r>
              <a:rPr lang="sv-SE" dirty="0" err="1">
                <a:highlight>
                  <a:srgbClr val="CCE8E5"/>
                </a:highlight>
              </a:rPr>
              <a:t>discrimination</a:t>
            </a:r>
            <a:r>
              <a:rPr lang="sv-SE" dirty="0">
                <a:highlight>
                  <a:srgbClr val="CCE8E5"/>
                </a:highlight>
              </a:rPr>
              <a:t>.</a:t>
            </a:r>
            <a:r>
              <a:rPr lang="sv-SE" sz="1800" dirty="0">
                <a:highlight>
                  <a:srgbClr val="CCE8E5"/>
                </a:highlight>
              </a:rPr>
              <a:t> </a:t>
            </a:r>
          </a:p>
        </p:txBody>
      </p:sp>
      <p:sp>
        <p:nvSpPr>
          <p:cNvPr id="7" name="textruta 6">
            <a:extLst>
              <a:ext uri="{FF2B5EF4-FFF2-40B4-BE49-F238E27FC236}">
                <a16:creationId xmlns:a16="http://schemas.microsoft.com/office/drawing/2014/main" id="{718EA80C-6C13-0949-B903-9550B2FC1172}"/>
              </a:ext>
            </a:extLst>
          </p:cNvPr>
          <p:cNvSpPr txBox="1"/>
          <p:nvPr/>
        </p:nvSpPr>
        <p:spPr>
          <a:xfrm>
            <a:off x="551384" y="3967521"/>
            <a:ext cx="4968552" cy="707886"/>
          </a:xfrm>
          <a:prstGeom prst="rect">
            <a:avLst/>
          </a:prstGeom>
          <a:noFill/>
        </p:spPr>
        <p:txBody>
          <a:bodyPr wrap="square">
            <a:spAutoFit/>
          </a:bodyPr>
          <a:lstStyle/>
          <a:p>
            <a:pPr marL="285750" indent="-285750">
              <a:buFont typeface="Arial" panose="020B0604020202020204" pitchFamily="34" charset="0"/>
              <a:buChar char="•"/>
            </a:pPr>
            <a:r>
              <a:rPr lang="en-US" sz="2000" b="1" i="0" u="none" strike="noStrike" baseline="0" dirty="0">
                <a:solidFill>
                  <a:srgbClr val="000000"/>
                </a:solidFill>
              </a:rPr>
              <a:t>WP5.1: </a:t>
            </a:r>
            <a:r>
              <a:rPr lang="en-US" sz="2000" b="0" i="0" u="none" strike="noStrike" baseline="0" dirty="0">
                <a:solidFill>
                  <a:srgbClr val="000000"/>
                </a:solidFill>
              </a:rPr>
              <a:t>Global Partnership to fight Stigma and Discrimination.</a:t>
            </a:r>
          </a:p>
        </p:txBody>
      </p:sp>
      <p:sp>
        <p:nvSpPr>
          <p:cNvPr id="11" name="textruta 10">
            <a:extLst>
              <a:ext uri="{FF2B5EF4-FFF2-40B4-BE49-F238E27FC236}">
                <a16:creationId xmlns:a16="http://schemas.microsoft.com/office/drawing/2014/main" id="{09123406-0F88-B2AA-E0FD-40CB89C18303}"/>
              </a:ext>
            </a:extLst>
          </p:cNvPr>
          <p:cNvSpPr txBox="1"/>
          <p:nvPr/>
        </p:nvSpPr>
        <p:spPr>
          <a:xfrm>
            <a:off x="186443" y="1773016"/>
            <a:ext cx="3389278" cy="1323439"/>
          </a:xfrm>
          <a:prstGeom prst="rect">
            <a:avLst/>
          </a:prstGeom>
          <a:noFill/>
        </p:spPr>
        <p:txBody>
          <a:bodyPr wrap="square">
            <a:spAutoFit/>
          </a:bodyPr>
          <a:lstStyle/>
          <a:p>
            <a:pPr marL="742950" lvl="1" indent="-285750">
              <a:buFont typeface="Arial" panose="020B0604020202020204" pitchFamily="34" charset="0"/>
              <a:buChar char="•"/>
            </a:pPr>
            <a:r>
              <a:rPr lang="en-US" sz="1600" dirty="0"/>
              <a:t>Focus: HIV, HBV, HCV, HPV. and TB</a:t>
            </a:r>
            <a:endParaRPr lang="sv-SE" sz="1600" dirty="0"/>
          </a:p>
          <a:p>
            <a:pPr marL="742950" lvl="1" indent="-285750">
              <a:buFont typeface="Arial" panose="020B0604020202020204" pitchFamily="34" charset="0"/>
              <a:buChar char="•"/>
            </a:pPr>
            <a:r>
              <a:rPr lang="sv-SE" sz="1600" dirty="0"/>
              <a:t>2026–2028</a:t>
            </a:r>
          </a:p>
          <a:p>
            <a:pPr marL="742950" lvl="1" indent="-285750">
              <a:buFont typeface="Arial" panose="020B0604020202020204" pitchFamily="34" charset="0"/>
              <a:buChar char="•"/>
            </a:pPr>
            <a:r>
              <a:rPr lang="sv-SE" sz="1600" dirty="0"/>
              <a:t>EUR 25 million</a:t>
            </a:r>
          </a:p>
          <a:p>
            <a:pPr marL="742950" lvl="1" indent="-285750">
              <a:buFont typeface="Arial" panose="020B0604020202020204" pitchFamily="34" charset="0"/>
              <a:buChar char="•"/>
            </a:pPr>
            <a:r>
              <a:rPr lang="sv-SE" sz="1600" dirty="0"/>
              <a:t>25 </a:t>
            </a:r>
            <a:r>
              <a:rPr lang="sv-SE" sz="1600" dirty="0" err="1"/>
              <a:t>European</a:t>
            </a:r>
            <a:r>
              <a:rPr lang="sv-SE" sz="1600" dirty="0"/>
              <a:t> </a:t>
            </a:r>
            <a:r>
              <a:rPr lang="sv-SE" sz="1600" dirty="0" err="1"/>
              <a:t>countries</a:t>
            </a:r>
            <a:endParaRPr lang="sv-SE" sz="1600" dirty="0"/>
          </a:p>
        </p:txBody>
      </p:sp>
      <p:pic>
        <p:nvPicPr>
          <p:cNvPr id="3" name="Picture 2" descr="Participating countries map">
            <a:extLst>
              <a:ext uri="{FF2B5EF4-FFF2-40B4-BE49-F238E27FC236}">
                <a16:creationId xmlns:a16="http://schemas.microsoft.com/office/drawing/2014/main" id="{17414998-470D-22E3-8932-59EB9592B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0036" y="68187"/>
            <a:ext cx="5619750" cy="585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522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53A4C3-0083-6A96-4D99-6224D1C6D181}"/>
              </a:ext>
            </a:extLst>
          </p:cNvPr>
          <p:cNvSpPr>
            <a:spLocks noGrp="1"/>
          </p:cNvSpPr>
          <p:nvPr>
            <p:ph type="title"/>
          </p:nvPr>
        </p:nvSpPr>
        <p:spPr>
          <a:xfrm>
            <a:off x="71631" y="-419562"/>
            <a:ext cx="5832648" cy="1368755"/>
          </a:xfrm>
        </p:spPr>
        <p:txBody>
          <a:bodyPr/>
          <a:lstStyle/>
          <a:p>
            <a:r>
              <a:rPr lang="sv-SE" sz="2800" dirty="0">
                <a:highlight>
                  <a:srgbClr val="CCE8E5"/>
                </a:highlight>
              </a:rPr>
              <a:t>5.1: Global Partnership to fight Stigma and </a:t>
            </a:r>
            <a:r>
              <a:rPr lang="sv-SE" sz="2800" dirty="0" err="1">
                <a:highlight>
                  <a:srgbClr val="CCE8E5"/>
                </a:highlight>
              </a:rPr>
              <a:t>Discrimination</a:t>
            </a:r>
            <a:r>
              <a:rPr lang="sv-SE" sz="2800" dirty="0">
                <a:highlight>
                  <a:srgbClr val="CCE8E5"/>
                </a:highlight>
              </a:rPr>
              <a:t> </a:t>
            </a:r>
          </a:p>
        </p:txBody>
      </p:sp>
      <p:sp>
        <p:nvSpPr>
          <p:cNvPr id="3" name="Platshållare för innehåll 2">
            <a:extLst>
              <a:ext uri="{FF2B5EF4-FFF2-40B4-BE49-F238E27FC236}">
                <a16:creationId xmlns:a16="http://schemas.microsoft.com/office/drawing/2014/main" id="{CD5C130A-99AE-91A2-CB3B-375C5DFC0D38}"/>
              </a:ext>
            </a:extLst>
          </p:cNvPr>
          <p:cNvSpPr>
            <a:spLocks noGrp="1"/>
          </p:cNvSpPr>
          <p:nvPr>
            <p:ph idx="1"/>
          </p:nvPr>
        </p:nvSpPr>
        <p:spPr>
          <a:xfrm>
            <a:off x="263352" y="1628800"/>
            <a:ext cx="7488831" cy="3965884"/>
          </a:xfrm>
        </p:spPr>
        <p:txBody>
          <a:bodyPr/>
          <a:lstStyle/>
          <a:p>
            <a:endParaRPr lang="sv-SE" dirty="0"/>
          </a:p>
          <a:p>
            <a:r>
              <a:rPr lang="sv-SE" dirty="0" err="1"/>
              <a:t>Founded</a:t>
            </a:r>
            <a:r>
              <a:rPr lang="sv-SE" dirty="0"/>
              <a:t> in 2018 by UNAIDS’ HIV partner </a:t>
            </a:r>
            <a:r>
              <a:rPr lang="sv-SE" dirty="0" err="1"/>
              <a:t>organizations</a:t>
            </a:r>
            <a:endParaRPr lang="sv-SE" dirty="0"/>
          </a:p>
          <a:p>
            <a:r>
              <a:rPr lang="sv-SE" dirty="0"/>
              <a:t>40 </a:t>
            </a:r>
            <a:r>
              <a:rPr lang="sv-SE" dirty="0" err="1"/>
              <a:t>member</a:t>
            </a:r>
            <a:r>
              <a:rPr lang="sv-SE" dirty="0"/>
              <a:t> </a:t>
            </a:r>
            <a:r>
              <a:rPr lang="sv-SE" dirty="0" err="1"/>
              <a:t>countries</a:t>
            </a:r>
            <a:r>
              <a:rPr lang="sv-SE" dirty="0"/>
              <a:t> (</a:t>
            </a:r>
            <a:r>
              <a:rPr lang="sv-SE" dirty="0" err="1"/>
              <a:t>Oct</a:t>
            </a:r>
            <a:r>
              <a:rPr lang="sv-SE" dirty="0"/>
              <a:t>. 2024)</a:t>
            </a:r>
          </a:p>
          <a:p>
            <a:r>
              <a:rPr lang="sv-SE" dirty="0"/>
              <a:t>Support-</a:t>
            </a:r>
            <a:r>
              <a:rPr lang="sv-SE" dirty="0" err="1"/>
              <a:t>building</a:t>
            </a:r>
            <a:r>
              <a:rPr lang="sv-SE" dirty="0"/>
              <a:t> is </a:t>
            </a:r>
            <a:r>
              <a:rPr lang="sv-SE" dirty="0" err="1"/>
              <a:t>ongoing</a:t>
            </a:r>
            <a:r>
              <a:rPr lang="sv-SE" dirty="0"/>
              <a:t> </a:t>
            </a:r>
          </a:p>
          <a:p>
            <a:r>
              <a:rPr lang="sv-SE" dirty="0" err="1"/>
              <a:t>Dialogues</a:t>
            </a:r>
            <a:r>
              <a:rPr lang="sv-SE" dirty="0"/>
              <a:t> </a:t>
            </a:r>
            <a:r>
              <a:rPr lang="sv-SE" dirty="0" err="1"/>
              <a:t>are</a:t>
            </a:r>
            <a:r>
              <a:rPr lang="sv-SE" dirty="0"/>
              <a:t> </a:t>
            </a:r>
            <a:r>
              <a:rPr lang="sv-SE" dirty="0" err="1"/>
              <a:t>ongoing</a:t>
            </a:r>
            <a:r>
              <a:rPr lang="sv-SE" dirty="0"/>
              <a:t> </a:t>
            </a:r>
            <a:r>
              <a:rPr lang="sv-SE" dirty="0" err="1"/>
              <a:t>with</a:t>
            </a:r>
            <a:r>
              <a:rPr lang="sv-SE" dirty="0"/>
              <a:t> </a:t>
            </a:r>
            <a:r>
              <a:rPr lang="sv-SE" dirty="0" err="1"/>
              <a:t>internal</a:t>
            </a:r>
            <a:r>
              <a:rPr lang="sv-SE" dirty="0"/>
              <a:t>, national, regional and </a:t>
            </a:r>
            <a:r>
              <a:rPr lang="sv-SE" dirty="0" err="1"/>
              <a:t>local</a:t>
            </a:r>
            <a:r>
              <a:rPr lang="sv-SE" dirty="0"/>
              <a:t> </a:t>
            </a:r>
            <a:r>
              <a:rPr lang="sv-SE" dirty="0" err="1"/>
              <a:t>actors</a:t>
            </a:r>
            <a:r>
              <a:rPr lang="sv-SE" dirty="0"/>
              <a:t> </a:t>
            </a:r>
            <a:r>
              <a:rPr lang="sv-SE" dirty="0" err="1"/>
              <a:t>about</a:t>
            </a:r>
            <a:r>
              <a:rPr lang="sv-SE" dirty="0"/>
              <a:t> </a:t>
            </a:r>
            <a:r>
              <a:rPr lang="sv-SE" dirty="0" err="1"/>
              <a:t>strengthened</a:t>
            </a:r>
            <a:r>
              <a:rPr lang="sv-SE" dirty="0"/>
              <a:t> </a:t>
            </a:r>
            <a:r>
              <a:rPr lang="sv-SE" dirty="0" err="1"/>
              <a:t>work</a:t>
            </a:r>
            <a:r>
              <a:rPr lang="sv-SE" dirty="0"/>
              <a:t> to </a:t>
            </a:r>
            <a:r>
              <a:rPr lang="sv-SE" dirty="0" err="1"/>
              <a:t>eliminate</a:t>
            </a:r>
            <a:r>
              <a:rPr lang="sv-SE" dirty="0"/>
              <a:t> HIV stigma</a:t>
            </a:r>
          </a:p>
          <a:p>
            <a:endParaRPr lang="sv-SE" dirty="0"/>
          </a:p>
          <a:p>
            <a:endParaRPr lang="sv-SE" dirty="0"/>
          </a:p>
          <a:p>
            <a:pPr marL="0" indent="0">
              <a:buNone/>
            </a:pPr>
            <a:r>
              <a:rPr lang="en-US" sz="1200" dirty="0">
                <a:hlinkClick r:id="rId3"/>
              </a:rPr>
              <a:t>The Global Partnership for Action to Eliminate all Forms of HIV-related Stigma and Discrimination | UNAIDS</a:t>
            </a:r>
            <a:r>
              <a:rPr lang="sv-SE" sz="1200" dirty="0"/>
              <a:t>  </a:t>
            </a:r>
          </a:p>
          <a:p>
            <a:endParaRPr lang="sv-SE" dirty="0"/>
          </a:p>
        </p:txBody>
      </p:sp>
      <p:sp>
        <p:nvSpPr>
          <p:cNvPr id="4" name="Platshållare för text 3">
            <a:extLst>
              <a:ext uri="{FF2B5EF4-FFF2-40B4-BE49-F238E27FC236}">
                <a16:creationId xmlns:a16="http://schemas.microsoft.com/office/drawing/2014/main" id="{241833A8-E4FC-65CA-C330-2398DDA347FB}"/>
              </a:ext>
            </a:extLst>
          </p:cNvPr>
          <p:cNvSpPr>
            <a:spLocks noGrp="1"/>
          </p:cNvSpPr>
          <p:nvPr>
            <p:ph type="body" sz="quarter" idx="11"/>
          </p:nvPr>
        </p:nvSpPr>
        <p:spPr/>
        <p:txBody>
          <a:bodyPr/>
          <a:lstStyle/>
          <a:p>
            <a:endParaRPr lang="sv-SE"/>
          </a:p>
        </p:txBody>
      </p:sp>
      <p:pic>
        <p:nvPicPr>
          <p:cNvPr id="5" name="Bildobjekt 4">
            <a:extLst>
              <a:ext uri="{FF2B5EF4-FFF2-40B4-BE49-F238E27FC236}">
                <a16:creationId xmlns:a16="http://schemas.microsoft.com/office/drawing/2014/main" id="{408003B7-1B8D-8D41-C436-478A0704275A}"/>
              </a:ext>
            </a:extLst>
          </p:cNvPr>
          <p:cNvPicPr>
            <a:picLocks noChangeAspect="1"/>
          </p:cNvPicPr>
          <p:nvPr/>
        </p:nvPicPr>
        <p:blipFill>
          <a:blip r:embed="rId4"/>
          <a:srcRect l="29131" t="17451" r="31427" b="8001"/>
          <a:stretch/>
        </p:blipFill>
        <p:spPr>
          <a:xfrm>
            <a:off x="7816242" y="1620312"/>
            <a:ext cx="4344295" cy="4824000"/>
          </a:xfrm>
          <a:prstGeom prst="rect">
            <a:avLst/>
          </a:prstGeom>
        </p:spPr>
      </p:pic>
      <p:pic>
        <p:nvPicPr>
          <p:cNvPr id="6" name="Picture 2">
            <a:extLst>
              <a:ext uri="{FF2B5EF4-FFF2-40B4-BE49-F238E27FC236}">
                <a16:creationId xmlns:a16="http://schemas.microsoft.com/office/drawing/2014/main" id="{0C80071E-9626-0D7E-2C88-E4B97D47DC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968" y="8213"/>
            <a:ext cx="6553200" cy="1595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278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54CBADEE-3793-7E05-5151-C1D5138CC9D0}"/>
              </a:ext>
            </a:extLst>
          </p:cNvPr>
          <p:cNvSpPr>
            <a:spLocks noGrp="1"/>
          </p:cNvSpPr>
          <p:nvPr>
            <p:ph type="title"/>
          </p:nvPr>
        </p:nvSpPr>
        <p:spPr/>
        <p:txBody>
          <a:bodyPr/>
          <a:lstStyle/>
          <a:p>
            <a:r>
              <a:rPr lang="sv-SE" dirty="0"/>
              <a:t>The Swedish </a:t>
            </a:r>
            <a:r>
              <a:rPr lang="sv-SE" dirty="0" err="1"/>
              <a:t>Context</a:t>
            </a:r>
            <a:endParaRPr lang="sv-SE" dirty="0"/>
          </a:p>
        </p:txBody>
      </p:sp>
    </p:spTree>
    <p:extLst>
      <p:ext uri="{BB962C8B-B14F-4D97-AF65-F5344CB8AC3E}">
        <p14:creationId xmlns:p14="http://schemas.microsoft.com/office/powerpoint/2010/main" val="3048004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F4551C7-B922-4F3A-BD2C-259FDB934F2B}"/>
              </a:ext>
            </a:extLst>
          </p:cNvPr>
          <p:cNvSpPr>
            <a:spLocks noGrp="1"/>
          </p:cNvSpPr>
          <p:nvPr>
            <p:ph type="title"/>
          </p:nvPr>
        </p:nvSpPr>
        <p:spPr>
          <a:xfrm>
            <a:off x="479376" y="37377"/>
            <a:ext cx="6826237" cy="2095479"/>
          </a:xfrm>
        </p:spPr>
        <p:txBody>
          <a:bodyPr/>
          <a:lstStyle/>
          <a:p>
            <a:r>
              <a:rPr lang="sv-SE" dirty="0"/>
              <a:t>National </a:t>
            </a:r>
            <a:r>
              <a:rPr lang="sv-SE" dirty="0" err="1"/>
              <a:t>strategy</a:t>
            </a:r>
            <a:r>
              <a:rPr lang="sv-SE" dirty="0"/>
              <a:t> </a:t>
            </a:r>
            <a:r>
              <a:rPr lang="sv-SE" dirty="0" err="1"/>
              <a:t>against</a:t>
            </a:r>
            <a:r>
              <a:rPr lang="sv-SE" dirty="0"/>
              <a:t> HIV/AIDS and </a:t>
            </a:r>
            <a:r>
              <a:rPr lang="sv-SE" dirty="0" err="1"/>
              <a:t>certain</a:t>
            </a:r>
            <a:r>
              <a:rPr lang="sv-SE" dirty="0"/>
              <a:t> </a:t>
            </a:r>
            <a:r>
              <a:rPr lang="sv-SE" dirty="0" err="1"/>
              <a:t>sexually</a:t>
            </a:r>
            <a:r>
              <a:rPr lang="sv-SE" dirty="0"/>
              <a:t> </a:t>
            </a:r>
            <a:r>
              <a:rPr lang="sv-SE" dirty="0" err="1"/>
              <a:t>transmitted</a:t>
            </a:r>
            <a:r>
              <a:rPr lang="sv-SE" dirty="0"/>
              <a:t> </a:t>
            </a:r>
            <a:r>
              <a:rPr lang="sv-SE" dirty="0" err="1"/>
              <a:t>infections</a:t>
            </a:r>
            <a:r>
              <a:rPr lang="sv-SE" dirty="0"/>
              <a:t> (2024)</a:t>
            </a:r>
          </a:p>
        </p:txBody>
      </p:sp>
      <p:sp>
        <p:nvSpPr>
          <p:cNvPr id="3" name="Platshållare för innehåll 2">
            <a:extLst>
              <a:ext uri="{FF2B5EF4-FFF2-40B4-BE49-F238E27FC236}">
                <a16:creationId xmlns:a16="http://schemas.microsoft.com/office/drawing/2014/main" id="{DEF84857-EEE3-4C83-91C5-FFBFA6FFB56B}"/>
              </a:ext>
            </a:extLst>
          </p:cNvPr>
          <p:cNvSpPr>
            <a:spLocks noGrp="1"/>
          </p:cNvSpPr>
          <p:nvPr>
            <p:ph idx="1"/>
          </p:nvPr>
        </p:nvSpPr>
        <p:spPr>
          <a:xfrm>
            <a:off x="407368" y="2420888"/>
            <a:ext cx="7057057" cy="3168700"/>
          </a:xfrm>
        </p:spPr>
        <p:txBody>
          <a:bodyPr/>
          <a:lstStyle/>
          <a:p>
            <a:r>
              <a:rPr lang="sv-SE" dirty="0" err="1">
                <a:effectLst/>
                <a:ea typeface="Times New Roman" panose="02020603050405020304" pitchFamily="18" charset="0"/>
              </a:rPr>
              <a:t>Sub-goal</a:t>
            </a:r>
            <a:r>
              <a:rPr lang="sv-SE" dirty="0">
                <a:effectLst/>
                <a:ea typeface="Times New Roman" panose="02020603050405020304" pitchFamily="18" charset="0"/>
              </a:rPr>
              <a:t> 3: </a:t>
            </a:r>
            <a:r>
              <a:rPr lang="sv-SE" dirty="0">
                <a:highlight>
                  <a:srgbClr val="CCE8E5"/>
                </a:highlight>
                <a:ea typeface="Times New Roman" panose="02020603050405020304" pitchFamily="18" charset="0"/>
              </a:rPr>
              <a:t>S</a:t>
            </a:r>
            <a:r>
              <a:rPr lang="sv-SE" dirty="0">
                <a:effectLst/>
                <a:highlight>
                  <a:srgbClr val="CCE8E5"/>
                </a:highlight>
                <a:ea typeface="Times New Roman" panose="02020603050405020304" pitchFamily="18" charset="0"/>
              </a:rPr>
              <a:t>tigma </a:t>
            </a:r>
            <a:r>
              <a:rPr lang="sv-SE" dirty="0">
                <a:highlight>
                  <a:srgbClr val="CCE8E5"/>
                </a:highlight>
                <a:ea typeface="Times New Roman" panose="02020603050405020304" pitchFamily="18" charset="0"/>
              </a:rPr>
              <a:t>and</a:t>
            </a:r>
            <a:r>
              <a:rPr lang="sv-SE" dirty="0">
                <a:effectLst/>
                <a:highlight>
                  <a:srgbClr val="CCE8E5"/>
                </a:highlight>
                <a:ea typeface="Times New Roman" panose="02020603050405020304" pitchFamily="18" charset="0"/>
              </a:rPr>
              <a:t> </a:t>
            </a:r>
            <a:r>
              <a:rPr lang="sv-SE" dirty="0" err="1">
                <a:effectLst/>
                <a:highlight>
                  <a:srgbClr val="CCE8E5"/>
                </a:highlight>
                <a:ea typeface="Times New Roman" panose="02020603050405020304" pitchFamily="18" charset="0"/>
              </a:rPr>
              <a:t>discrimination</a:t>
            </a:r>
            <a:r>
              <a:rPr lang="sv-SE" dirty="0">
                <a:effectLst/>
                <a:highlight>
                  <a:srgbClr val="CCE8E5"/>
                </a:highlight>
                <a:ea typeface="Times New Roman" panose="02020603050405020304" pitchFamily="18" charset="0"/>
              </a:rPr>
              <a:t> </a:t>
            </a:r>
            <a:r>
              <a:rPr lang="sv-SE" dirty="0" err="1">
                <a:effectLst/>
                <a:highlight>
                  <a:srgbClr val="CCE8E5"/>
                </a:highlight>
                <a:ea typeface="Times New Roman" panose="02020603050405020304" pitchFamily="18" charset="0"/>
              </a:rPr>
              <a:t>related</a:t>
            </a:r>
            <a:r>
              <a:rPr lang="sv-SE" dirty="0">
                <a:effectLst/>
                <a:highlight>
                  <a:srgbClr val="CCE8E5"/>
                </a:highlight>
                <a:ea typeface="Times New Roman" panose="02020603050405020304" pitchFamily="18" charset="0"/>
              </a:rPr>
              <a:t> to </a:t>
            </a:r>
            <a:r>
              <a:rPr lang="sv-SE" dirty="0">
                <a:highlight>
                  <a:srgbClr val="CCE8E5"/>
                </a:highlight>
                <a:ea typeface="Times New Roman" panose="02020603050405020304" pitchFamily="18" charset="0"/>
              </a:rPr>
              <a:t>HIV </a:t>
            </a:r>
            <a:r>
              <a:rPr lang="sv-SE" dirty="0" err="1">
                <a:effectLst/>
                <a:highlight>
                  <a:srgbClr val="CCE8E5"/>
                </a:highlight>
                <a:ea typeface="Times New Roman" panose="02020603050405020304" pitchFamily="18" charset="0"/>
              </a:rPr>
              <a:t>infection</a:t>
            </a:r>
            <a:r>
              <a:rPr lang="sv-SE" dirty="0">
                <a:effectLst/>
                <a:highlight>
                  <a:srgbClr val="CCE8E5"/>
                </a:highlight>
                <a:ea typeface="Times New Roman" panose="02020603050405020304" pitchFamily="18" charset="0"/>
              </a:rPr>
              <a:t> </a:t>
            </a:r>
            <a:r>
              <a:rPr lang="sv-SE" dirty="0" err="1">
                <a:effectLst/>
                <a:highlight>
                  <a:srgbClr val="CCE8E5"/>
                </a:highlight>
                <a:ea typeface="Times New Roman" panose="02020603050405020304" pitchFamily="18" charset="0"/>
              </a:rPr>
              <a:t>shall</a:t>
            </a:r>
            <a:r>
              <a:rPr lang="sv-SE" dirty="0">
                <a:effectLst/>
                <a:highlight>
                  <a:srgbClr val="CCE8E5"/>
                </a:highlight>
                <a:ea typeface="Times New Roman" panose="02020603050405020304" pitchFamily="18" charset="0"/>
              </a:rPr>
              <a:t> be </a:t>
            </a:r>
            <a:r>
              <a:rPr lang="sv-SE" dirty="0" err="1">
                <a:effectLst/>
                <a:highlight>
                  <a:srgbClr val="CCE8E5"/>
                </a:highlight>
                <a:ea typeface="Times New Roman" panose="02020603050405020304" pitchFamily="18" charset="0"/>
              </a:rPr>
              <a:t>eliminated</a:t>
            </a:r>
            <a:r>
              <a:rPr lang="sv-SE" dirty="0">
                <a:effectLst/>
                <a:highlight>
                  <a:srgbClr val="CCE8E5"/>
                </a:highlight>
                <a:ea typeface="Times New Roman" panose="02020603050405020304" pitchFamily="18" charset="0"/>
              </a:rPr>
              <a:t>.</a:t>
            </a:r>
          </a:p>
          <a:p>
            <a:r>
              <a:rPr lang="sv-SE" dirty="0" err="1">
                <a:ea typeface="Times New Roman" panose="02020603050405020304" pitchFamily="18" charset="0"/>
              </a:rPr>
              <a:t>Sub-goal</a:t>
            </a:r>
            <a:r>
              <a:rPr lang="sv-SE" dirty="0">
                <a:ea typeface="Times New Roman" panose="02020603050405020304" pitchFamily="18" charset="0"/>
              </a:rPr>
              <a:t> 4: PLHIV</a:t>
            </a:r>
            <a:r>
              <a:rPr lang="sv-SE" dirty="0">
                <a:effectLst/>
                <a:ea typeface="Times New Roman" panose="02020603050405020304" pitchFamily="18" charset="0"/>
              </a:rPr>
              <a:t> </a:t>
            </a:r>
            <a:r>
              <a:rPr lang="sv-SE" dirty="0" err="1">
                <a:effectLst/>
                <a:ea typeface="Times New Roman" panose="02020603050405020304" pitchFamily="18" charset="0"/>
              </a:rPr>
              <a:t>shall</a:t>
            </a:r>
            <a:r>
              <a:rPr lang="sv-SE" dirty="0">
                <a:effectLst/>
                <a:ea typeface="Times New Roman" panose="02020603050405020304" pitchFamily="18" charset="0"/>
              </a:rPr>
              <a:t>, </a:t>
            </a:r>
            <a:r>
              <a:rPr lang="sv-SE" dirty="0" err="1">
                <a:effectLst/>
                <a:ea typeface="Times New Roman" panose="02020603050405020304" pitchFamily="18" charset="0"/>
              </a:rPr>
              <a:t>throughout</a:t>
            </a:r>
            <a:r>
              <a:rPr lang="sv-SE" dirty="0">
                <a:effectLst/>
                <a:ea typeface="Times New Roman" panose="02020603050405020304" pitchFamily="18" charset="0"/>
              </a:rPr>
              <a:t> </a:t>
            </a:r>
            <a:r>
              <a:rPr lang="sv-SE" dirty="0" err="1">
                <a:ea typeface="Times New Roman" panose="02020603050405020304" pitchFamily="18" charset="0"/>
              </a:rPr>
              <a:t>their</a:t>
            </a:r>
            <a:r>
              <a:rPr lang="sv-SE" dirty="0">
                <a:effectLst/>
                <a:ea typeface="Times New Roman" panose="02020603050405020304" pitchFamily="18" charset="0"/>
              </a:rPr>
              <a:t> </a:t>
            </a:r>
            <a:r>
              <a:rPr lang="sv-SE" dirty="0" err="1">
                <a:effectLst/>
                <a:ea typeface="Times New Roman" panose="02020603050405020304" pitchFamily="18" charset="0"/>
              </a:rPr>
              <a:t>lives</a:t>
            </a:r>
            <a:r>
              <a:rPr lang="sv-SE" dirty="0">
                <a:ea typeface="Times New Roman" panose="02020603050405020304" pitchFamily="18" charset="0"/>
              </a:rPr>
              <a:t>,</a:t>
            </a:r>
            <a:r>
              <a:rPr lang="sv-SE" dirty="0">
                <a:effectLst/>
                <a:ea typeface="Times New Roman" panose="02020603050405020304" pitchFamily="18" charset="0"/>
              </a:rPr>
              <a:t> </a:t>
            </a:r>
            <a:r>
              <a:rPr lang="sv-SE" dirty="0" err="1">
                <a:effectLst/>
                <a:ea typeface="Times New Roman" panose="02020603050405020304" pitchFamily="18" charset="0"/>
              </a:rPr>
              <a:t>have</a:t>
            </a:r>
            <a:r>
              <a:rPr lang="sv-SE" dirty="0">
                <a:effectLst/>
                <a:ea typeface="Times New Roman" panose="02020603050405020304" pitchFamily="18" charset="0"/>
              </a:rPr>
              <a:t> </a:t>
            </a:r>
            <a:r>
              <a:rPr lang="sv-SE" dirty="0" err="1">
                <a:effectLst/>
                <a:ea typeface="Times New Roman" panose="02020603050405020304" pitchFamily="18" charset="0"/>
              </a:rPr>
              <a:t>equal</a:t>
            </a:r>
            <a:r>
              <a:rPr lang="sv-SE" dirty="0">
                <a:effectLst/>
                <a:highlight>
                  <a:srgbClr val="CCE8E5"/>
                </a:highlight>
                <a:ea typeface="Times New Roman" panose="02020603050405020304" pitchFamily="18" charset="0"/>
              </a:rPr>
              <a:t> </a:t>
            </a:r>
            <a:r>
              <a:rPr lang="sv-SE" dirty="0" err="1">
                <a:effectLst/>
                <a:highlight>
                  <a:srgbClr val="CCE8E5"/>
                </a:highlight>
                <a:ea typeface="Times New Roman" panose="02020603050405020304" pitchFamily="18" charset="0"/>
              </a:rPr>
              <a:t>conditions</a:t>
            </a:r>
            <a:r>
              <a:rPr lang="sv-SE" dirty="0">
                <a:effectLst/>
                <a:highlight>
                  <a:srgbClr val="CCE8E5"/>
                </a:highlight>
                <a:ea typeface="Times New Roman" panose="02020603050405020304" pitchFamily="18" charset="0"/>
              </a:rPr>
              <a:t> </a:t>
            </a:r>
            <a:r>
              <a:rPr lang="sv-SE" dirty="0">
                <a:effectLst/>
                <a:ea typeface="Times New Roman" panose="02020603050405020304" pitchFamily="18" charset="0"/>
              </a:rPr>
              <a:t>for </a:t>
            </a:r>
            <a:r>
              <a:rPr lang="sv-SE" dirty="0" err="1">
                <a:effectLst/>
                <a:ea typeface="Times New Roman" panose="02020603050405020304" pitchFamily="18" charset="0"/>
              </a:rPr>
              <a:t>good</a:t>
            </a:r>
            <a:r>
              <a:rPr lang="sv-SE" dirty="0">
                <a:effectLst/>
                <a:ea typeface="Times New Roman" panose="02020603050405020304" pitchFamily="18" charset="0"/>
              </a:rPr>
              <a:t> </a:t>
            </a:r>
            <a:r>
              <a:rPr lang="sv-SE" dirty="0" err="1">
                <a:effectLst/>
                <a:ea typeface="Times New Roman" panose="02020603050405020304" pitchFamily="18" charset="0"/>
              </a:rPr>
              <a:t>health</a:t>
            </a:r>
            <a:r>
              <a:rPr lang="sv-SE" dirty="0">
                <a:effectLst/>
                <a:ea typeface="Times New Roman" panose="02020603050405020304" pitchFamily="18" charset="0"/>
              </a:rPr>
              <a:t> and </a:t>
            </a:r>
            <a:r>
              <a:rPr lang="sv-SE" dirty="0" err="1">
                <a:effectLst/>
                <a:ea typeface="Times New Roman" panose="02020603050405020304" pitchFamily="18" charset="0"/>
              </a:rPr>
              <a:t>good</a:t>
            </a:r>
            <a:r>
              <a:rPr lang="sv-SE" dirty="0">
                <a:effectLst/>
                <a:ea typeface="Times New Roman" panose="02020603050405020304" pitchFamily="18" charset="0"/>
              </a:rPr>
              <a:t> </a:t>
            </a:r>
            <a:r>
              <a:rPr lang="sv-SE" dirty="0" err="1">
                <a:effectLst/>
                <a:ea typeface="Times New Roman" panose="02020603050405020304" pitchFamily="18" charset="0"/>
              </a:rPr>
              <a:t>quality</a:t>
            </a:r>
            <a:r>
              <a:rPr lang="sv-SE" dirty="0">
                <a:effectLst/>
                <a:ea typeface="Times New Roman" panose="02020603050405020304" pitchFamily="18" charset="0"/>
              </a:rPr>
              <a:t> </a:t>
            </a:r>
            <a:r>
              <a:rPr lang="sv-SE" dirty="0" err="1">
                <a:effectLst/>
                <a:ea typeface="Times New Roman" panose="02020603050405020304" pitchFamily="18" charset="0"/>
              </a:rPr>
              <a:t>of</a:t>
            </a:r>
            <a:r>
              <a:rPr lang="sv-SE" dirty="0">
                <a:effectLst/>
                <a:ea typeface="Times New Roman" panose="02020603050405020304" pitchFamily="18" charset="0"/>
              </a:rPr>
              <a:t> </a:t>
            </a:r>
            <a:r>
              <a:rPr lang="sv-SE" dirty="0" err="1">
                <a:effectLst/>
                <a:ea typeface="Times New Roman" panose="02020603050405020304" pitchFamily="18" charset="0"/>
              </a:rPr>
              <a:t>life</a:t>
            </a:r>
            <a:r>
              <a:rPr lang="sv-SE" dirty="0">
                <a:effectLst/>
                <a:ea typeface="Times New Roman" panose="02020603050405020304" pitchFamily="18" charset="0"/>
              </a:rPr>
              <a:t> as the population at </a:t>
            </a:r>
            <a:r>
              <a:rPr lang="sv-SE" dirty="0" err="1">
                <a:effectLst/>
                <a:ea typeface="Times New Roman" panose="02020603050405020304" pitchFamily="18" charset="0"/>
              </a:rPr>
              <a:t>large</a:t>
            </a:r>
            <a:r>
              <a:rPr lang="sv-SE" dirty="0">
                <a:effectLst/>
                <a:ea typeface="Times New Roman" panose="02020603050405020304" pitchFamily="18" charset="0"/>
              </a:rPr>
              <a:t>.</a:t>
            </a:r>
            <a:r>
              <a:rPr lang="sv-SE" dirty="0">
                <a:ea typeface="Times New Roman" panose="02020603050405020304" pitchFamily="18" charset="0"/>
              </a:rPr>
              <a:t> </a:t>
            </a:r>
          </a:p>
          <a:p>
            <a:pPr marL="0" indent="0">
              <a:buNone/>
            </a:pPr>
            <a:r>
              <a:rPr lang="sv-SE" dirty="0">
                <a:sym typeface="Wingdings" panose="05000000000000000000" pitchFamily="2" charset="2"/>
              </a:rPr>
              <a:t> </a:t>
            </a:r>
            <a:r>
              <a:rPr lang="sv-SE" dirty="0" err="1">
                <a:sym typeface="Wingdings" panose="05000000000000000000" pitchFamily="2" charset="2"/>
              </a:rPr>
              <a:t>Activities</a:t>
            </a:r>
            <a:r>
              <a:rPr lang="sv-SE" dirty="0">
                <a:sym typeface="Wingdings" panose="05000000000000000000" pitchFamily="2" charset="2"/>
              </a:rPr>
              <a:t> in the Action plan </a:t>
            </a:r>
            <a:r>
              <a:rPr lang="sv-SE" dirty="0" err="1">
                <a:sym typeface="Wingdings" panose="05000000000000000000" pitchFamily="2" charset="2"/>
              </a:rPr>
              <a:t>against</a:t>
            </a:r>
            <a:r>
              <a:rPr lang="sv-SE" dirty="0">
                <a:sym typeface="Wingdings" panose="05000000000000000000" pitchFamily="2" charset="2"/>
              </a:rPr>
              <a:t> HIV, AIDS and </a:t>
            </a:r>
            <a:r>
              <a:rPr lang="sv-SE" dirty="0" err="1">
                <a:sym typeface="Wingdings" panose="05000000000000000000" pitchFamily="2" charset="2"/>
              </a:rPr>
              <a:t>certain</a:t>
            </a:r>
            <a:r>
              <a:rPr lang="sv-SE" dirty="0">
                <a:sym typeface="Wingdings" panose="05000000000000000000" pitchFamily="2" charset="2"/>
              </a:rPr>
              <a:t> </a:t>
            </a:r>
            <a:r>
              <a:rPr lang="sv-SE" dirty="0" err="1">
                <a:sym typeface="Wingdings" panose="05000000000000000000" pitchFamily="2" charset="2"/>
              </a:rPr>
              <a:t>sexually</a:t>
            </a:r>
            <a:r>
              <a:rPr lang="sv-SE" dirty="0">
                <a:sym typeface="Wingdings" panose="05000000000000000000" pitchFamily="2" charset="2"/>
              </a:rPr>
              <a:t> </a:t>
            </a:r>
            <a:r>
              <a:rPr lang="sv-SE" dirty="0" err="1">
                <a:sym typeface="Wingdings" panose="05000000000000000000" pitchFamily="2" charset="2"/>
              </a:rPr>
              <a:t>transmitted</a:t>
            </a:r>
            <a:r>
              <a:rPr lang="sv-SE" dirty="0">
                <a:sym typeface="Wingdings" panose="05000000000000000000" pitchFamily="2" charset="2"/>
              </a:rPr>
              <a:t> </a:t>
            </a:r>
            <a:r>
              <a:rPr lang="sv-SE" dirty="0" err="1">
                <a:sym typeface="Wingdings" panose="05000000000000000000" pitchFamily="2" charset="2"/>
              </a:rPr>
              <a:t>infections</a:t>
            </a:r>
            <a:r>
              <a:rPr lang="sv-SE" dirty="0">
                <a:sym typeface="Wingdings" panose="05000000000000000000" pitchFamily="2" charset="2"/>
              </a:rPr>
              <a:t> (2025)</a:t>
            </a:r>
            <a:endParaRPr lang="sv-SE" dirty="0"/>
          </a:p>
        </p:txBody>
      </p:sp>
      <p:sp>
        <p:nvSpPr>
          <p:cNvPr id="4" name="Platshållare för innehåll 3">
            <a:extLst>
              <a:ext uri="{FF2B5EF4-FFF2-40B4-BE49-F238E27FC236}">
                <a16:creationId xmlns:a16="http://schemas.microsoft.com/office/drawing/2014/main" id="{AC1B3B17-1614-48E2-8547-636057CE7DB3}"/>
              </a:ext>
            </a:extLst>
          </p:cNvPr>
          <p:cNvSpPr>
            <a:spLocks noGrp="1"/>
          </p:cNvSpPr>
          <p:nvPr>
            <p:ph idx="10"/>
          </p:nvPr>
        </p:nvSpPr>
        <p:spPr/>
        <p:txBody>
          <a:bodyPr/>
          <a:lstStyle/>
          <a:p>
            <a:pPr marL="0" indent="0">
              <a:buNone/>
            </a:pPr>
            <a:endParaRPr lang="sv-SE" b="1" dirty="0"/>
          </a:p>
        </p:txBody>
      </p:sp>
      <p:sp>
        <p:nvSpPr>
          <p:cNvPr id="5" name="Platshållare för text 4">
            <a:extLst>
              <a:ext uri="{FF2B5EF4-FFF2-40B4-BE49-F238E27FC236}">
                <a16:creationId xmlns:a16="http://schemas.microsoft.com/office/drawing/2014/main" id="{1C6ABC83-8855-4DDC-87A0-BE95CCAA74C6}"/>
              </a:ext>
            </a:extLst>
          </p:cNvPr>
          <p:cNvSpPr>
            <a:spLocks noGrp="1"/>
          </p:cNvSpPr>
          <p:nvPr>
            <p:ph type="body" sz="quarter" idx="11"/>
          </p:nvPr>
        </p:nvSpPr>
        <p:spPr/>
        <p:txBody>
          <a:bodyPr/>
          <a:lstStyle/>
          <a:p>
            <a:endParaRPr lang="sv-SE"/>
          </a:p>
        </p:txBody>
      </p:sp>
      <p:pic>
        <p:nvPicPr>
          <p:cNvPr id="7" name="Bildobjekt 6">
            <a:extLst>
              <a:ext uri="{FF2B5EF4-FFF2-40B4-BE49-F238E27FC236}">
                <a16:creationId xmlns:a16="http://schemas.microsoft.com/office/drawing/2014/main" id="{1DD9AFF5-F10D-4469-B0C8-0058FF10BC51}"/>
              </a:ext>
            </a:extLst>
          </p:cNvPr>
          <p:cNvPicPr>
            <a:picLocks noChangeAspect="1"/>
          </p:cNvPicPr>
          <p:nvPr/>
        </p:nvPicPr>
        <p:blipFill>
          <a:blip r:embed="rId2"/>
          <a:stretch>
            <a:fillRect/>
          </a:stretch>
        </p:blipFill>
        <p:spPr>
          <a:xfrm>
            <a:off x="7880588" y="37377"/>
            <a:ext cx="2458450" cy="3485304"/>
          </a:xfrm>
          <a:prstGeom prst="rect">
            <a:avLst/>
          </a:prstGeom>
        </p:spPr>
      </p:pic>
      <p:pic>
        <p:nvPicPr>
          <p:cNvPr id="9" name="Bildobjekt 8">
            <a:extLst>
              <a:ext uri="{FF2B5EF4-FFF2-40B4-BE49-F238E27FC236}">
                <a16:creationId xmlns:a16="http://schemas.microsoft.com/office/drawing/2014/main" id="{73D7AFB9-C6B0-4C6E-A7E9-E7458E0AA489}"/>
              </a:ext>
            </a:extLst>
          </p:cNvPr>
          <p:cNvPicPr>
            <a:picLocks noChangeAspect="1"/>
          </p:cNvPicPr>
          <p:nvPr/>
        </p:nvPicPr>
        <p:blipFill>
          <a:blip r:embed="rId3"/>
          <a:stretch>
            <a:fillRect/>
          </a:stretch>
        </p:blipFill>
        <p:spPr>
          <a:xfrm>
            <a:off x="9652821" y="3318563"/>
            <a:ext cx="2492160" cy="3485304"/>
          </a:xfrm>
          <a:prstGeom prst="rect">
            <a:avLst/>
          </a:prstGeom>
        </p:spPr>
      </p:pic>
    </p:spTree>
    <p:extLst>
      <p:ext uri="{BB962C8B-B14F-4D97-AF65-F5344CB8AC3E}">
        <p14:creationId xmlns:p14="http://schemas.microsoft.com/office/powerpoint/2010/main" val="239153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A8E56014-7040-9D79-4582-C3F660D20F7A}"/>
              </a:ext>
            </a:extLst>
          </p:cNvPr>
          <p:cNvSpPr>
            <a:spLocks noGrp="1"/>
          </p:cNvSpPr>
          <p:nvPr>
            <p:ph type="title"/>
          </p:nvPr>
        </p:nvSpPr>
        <p:spPr/>
        <p:txBody>
          <a:bodyPr/>
          <a:lstStyle/>
          <a:p>
            <a:r>
              <a:rPr lang="sv-SE" dirty="0"/>
              <a:t>In </a:t>
            </a:r>
            <a:r>
              <a:rPr lang="sv-SE" dirty="0" err="1"/>
              <a:t>other</a:t>
            </a:r>
            <a:r>
              <a:rPr lang="sv-SE" dirty="0"/>
              <a:t> </a:t>
            </a:r>
            <a:r>
              <a:rPr lang="sv-SE" dirty="0" err="1"/>
              <a:t>words</a:t>
            </a:r>
            <a:r>
              <a:rPr lang="sv-SE" dirty="0"/>
              <a:t>, the </a:t>
            </a:r>
            <a:r>
              <a:rPr lang="sv-SE" dirty="0" err="1"/>
              <a:t>goals</a:t>
            </a:r>
            <a:r>
              <a:rPr lang="sv-SE" dirty="0"/>
              <a:t> </a:t>
            </a:r>
            <a:r>
              <a:rPr lang="sv-SE" dirty="0" err="1"/>
              <a:t>are</a:t>
            </a:r>
            <a:r>
              <a:rPr lang="sv-SE" dirty="0"/>
              <a:t>:</a:t>
            </a:r>
          </a:p>
        </p:txBody>
      </p:sp>
      <p:sp>
        <p:nvSpPr>
          <p:cNvPr id="8" name="Platshållare för text 7">
            <a:extLst>
              <a:ext uri="{FF2B5EF4-FFF2-40B4-BE49-F238E27FC236}">
                <a16:creationId xmlns:a16="http://schemas.microsoft.com/office/drawing/2014/main" id="{879DA359-BCE8-719A-3876-CD5512288361}"/>
              </a:ext>
            </a:extLst>
          </p:cNvPr>
          <p:cNvSpPr>
            <a:spLocks noGrp="1"/>
          </p:cNvSpPr>
          <p:nvPr>
            <p:ph type="body" sz="quarter" idx="15"/>
          </p:nvPr>
        </p:nvSpPr>
        <p:spPr/>
        <p:txBody>
          <a:bodyPr/>
          <a:lstStyle/>
          <a:p>
            <a:r>
              <a:rPr lang="sv-SE" dirty="0"/>
              <a:t>To </a:t>
            </a:r>
            <a:r>
              <a:rPr lang="sv-SE" dirty="0" err="1"/>
              <a:t>normalize</a:t>
            </a:r>
            <a:r>
              <a:rPr lang="sv-SE" dirty="0"/>
              <a:t> HIV as a </a:t>
            </a:r>
            <a:r>
              <a:rPr lang="sv-SE" dirty="0" err="1"/>
              <a:t>chronic</a:t>
            </a:r>
            <a:r>
              <a:rPr lang="sv-SE" dirty="0"/>
              <a:t> </a:t>
            </a:r>
            <a:r>
              <a:rPr lang="sv-SE" dirty="0" err="1"/>
              <a:t>disease</a:t>
            </a:r>
            <a:endParaRPr lang="sv-SE" dirty="0"/>
          </a:p>
        </p:txBody>
      </p:sp>
      <p:sp>
        <p:nvSpPr>
          <p:cNvPr id="9" name="Platshållare för text 8">
            <a:extLst>
              <a:ext uri="{FF2B5EF4-FFF2-40B4-BE49-F238E27FC236}">
                <a16:creationId xmlns:a16="http://schemas.microsoft.com/office/drawing/2014/main" id="{EF5B0DE2-8539-A0C4-83C0-8CB000A55BEA}"/>
              </a:ext>
            </a:extLst>
          </p:cNvPr>
          <p:cNvSpPr>
            <a:spLocks noGrp="1"/>
          </p:cNvSpPr>
          <p:nvPr>
            <p:ph type="body" sz="quarter" idx="16"/>
          </p:nvPr>
        </p:nvSpPr>
        <p:spPr/>
        <p:txBody>
          <a:bodyPr/>
          <a:lstStyle/>
          <a:p>
            <a:r>
              <a:rPr lang="sv-SE" dirty="0"/>
              <a:t>To </a:t>
            </a:r>
            <a:r>
              <a:rPr lang="sv-SE" dirty="0" err="1"/>
              <a:t>eliminate</a:t>
            </a:r>
            <a:r>
              <a:rPr lang="sv-SE" dirty="0"/>
              <a:t> HIV stigma</a:t>
            </a:r>
          </a:p>
        </p:txBody>
      </p:sp>
      <p:sp>
        <p:nvSpPr>
          <p:cNvPr id="10" name="Platshållare för text 9">
            <a:extLst>
              <a:ext uri="{FF2B5EF4-FFF2-40B4-BE49-F238E27FC236}">
                <a16:creationId xmlns:a16="http://schemas.microsoft.com/office/drawing/2014/main" id="{3B69A3A1-1F39-2980-4882-AB8BC79142B4}"/>
              </a:ext>
            </a:extLst>
          </p:cNvPr>
          <p:cNvSpPr>
            <a:spLocks noGrp="1"/>
          </p:cNvSpPr>
          <p:nvPr>
            <p:ph type="body" sz="quarter" idx="17"/>
          </p:nvPr>
        </p:nvSpPr>
        <p:spPr/>
        <p:txBody>
          <a:bodyPr/>
          <a:lstStyle/>
          <a:p>
            <a:r>
              <a:rPr lang="sv-SE" dirty="0"/>
              <a:t>To </a:t>
            </a:r>
            <a:r>
              <a:rPr lang="sv-SE" dirty="0" err="1"/>
              <a:t>improve</a:t>
            </a:r>
            <a:r>
              <a:rPr lang="sv-SE" dirty="0"/>
              <a:t> </a:t>
            </a:r>
            <a:r>
              <a:rPr lang="sv-SE" dirty="0" err="1"/>
              <a:t>living</a:t>
            </a:r>
            <a:r>
              <a:rPr lang="sv-SE" dirty="0"/>
              <a:t> </a:t>
            </a:r>
            <a:r>
              <a:rPr lang="sv-SE" dirty="0" err="1"/>
              <a:t>conditions</a:t>
            </a:r>
            <a:r>
              <a:rPr lang="sv-SE" dirty="0"/>
              <a:t> and </a:t>
            </a:r>
            <a:r>
              <a:rPr lang="sv-SE" dirty="0" err="1"/>
              <a:t>health</a:t>
            </a:r>
            <a:r>
              <a:rPr lang="sv-SE" dirty="0"/>
              <a:t> in the </a:t>
            </a:r>
            <a:r>
              <a:rPr lang="sv-SE" dirty="0" err="1"/>
              <a:t>group</a:t>
            </a:r>
            <a:endParaRPr lang="sv-SE" dirty="0"/>
          </a:p>
        </p:txBody>
      </p:sp>
      <p:sp>
        <p:nvSpPr>
          <p:cNvPr id="6" name="Platshållare för text 5">
            <a:extLst>
              <a:ext uri="{FF2B5EF4-FFF2-40B4-BE49-F238E27FC236}">
                <a16:creationId xmlns:a16="http://schemas.microsoft.com/office/drawing/2014/main" id="{28AC19B2-2379-02CB-767D-2C516BB0105B}"/>
              </a:ext>
            </a:extLst>
          </p:cNvPr>
          <p:cNvSpPr>
            <a:spLocks noGrp="1"/>
          </p:cNvSpPr>
          <p:nvPr>
            <p:ph type="body" sz="quarter" idx="11"/>
          </p:nvPr>
        </p:nvSpPr>
        <p:spPr/>
        <p:txBody>
          <a:bodyPr/>
          <a:lstStyle/>
          <a:p>
            <a:endParaRPr lang="sv-SE"/>
          </a:p>
        </p:txBody>
      </p:sp>
      <p:pic>
        <p:nvPicPr>
          <p:cNvPr id="15" name="Picture 4" descr="Det har nu gått drygt 6 år sedan jag fick min hivdiagnos. Tack vare dagens  hivmediciner lever jag med smittfri hiv – mina virusnivåer är omätbara,  vilket innebär att jag har samma">
            <a:extLst>
              <a:ext uri="{FF2B5EF4-FFF2-40B4-BE49-F238E27FC236}">
                <a16:creationId xmlns:a16="http://schemas.microsoft.com/office/drawing/2014/main" id="{988E934A-C972-0AC1-BB1D-15C09FA13346}"/>
              </a:ext>
            </a:extLst>
          </p:cNvPr>
          <p:cNvPicPr>
            <a:picLocks noGrp="1" noChangeAspect="1" noChangeArrowheads="1"/>
          </p:cNvPicPr>
          <p:nvPr>
            <p:ph type="pic" sz="quarter" idx="12"/>
          </p:nvPr>
        </p:nvPicPr>
        <p:blipFill>
          <a:blip r:embed="rId2">
            <a:extLst>
              <a:ext uri="{28A0092B-C50C-407E-A947-70E740481C1C}">
                <a14:useLocalDpi xmlns:a14="http://schemas.microsoft.com/office/drawing/2010/main" val="0"/>
              </a:ext>
            </a:extLst>
          </a:blip>
          <a:srcRect l="37" r="37"/>
          <a:stretch>
            <a:fillRect/>
          </a:stretch>
        </p:blipFill>
        <p:spPr bwMode="auto">
          <a:xfrm>
            <a:off x="1271588" y="1887538"/>
            <a:ext cx="2159000" cy="21605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F83B9A5-93E2-294D-74EA-F94AB03707EF}"/>
              </a:ext>
            </a:extLst>
          </p:cNvPr>
          <p:cNvPicPr>
            <a:picLocks noGrp="1" noChangeAspect="1" noChangeArrowheads="1"/>
          </p:cNvPicPr>
          <p:nvPr>
            <p:ph type="pic" sz="quarter" idx="19"/>
          </p:nvPr>
        </p:nvPicPr>
        <p:blipFill>
          <a:blip r:embed="rId3">
            <a:extLst>
              <a:ext uri="{28A0092B-C50C-407E-A947-70E740481C1C}">
                <a14:useLocalDpi xmlns:a14="http://schemas.microsoft.com/office/drawing/2010/main" val="0"/>
              </a:ext>
            </a:extLst>
          </a:blip>
          <a:srcRect l="16667" r="1666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4E3EB14-5E6B-82FB-9DA4-167D9345D876}"/>
              </a:ext>
            </a:extLst>
          </p:cNvPr>
          <p:cNvPicPr>
            <a:picLocks noGrp="1" noChangeAspect="1" noChangeArrowheads="1"/>
          </p:cNvPicPr>
          <p:nvPr>
            <p:ph type="pic" sz="quarter" idx="18"/>
          </p:nvPr>
        </p:nvPicPr>
        <p:blipFill>
          <a:blip r:embed="rId4">
            <a:extLst>
              <a:ext uri="{28A0092B-C50C-407E-A947-70E740481C1C}">
                <a14:useLocalDpi xmlns:a14="http://schemas.microsoft.com/office/drawing/2010/main" val="0"/>
              </a:ext>
            </a:extLst>
          </a:blip>
          <a:srcRect l="16643" r="1664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59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92B9248F-6AA5-4EF7-F1CF-B2FD7B9B8CE5}"/>
              </a:ext>
            </a:extLst>
          </p:cNvPr>
          <p:cNvSpPr>
            <a:spLocks noGrp="1"/>
          </p:cNvSpPr>
          <p:nvPr>
            <p:ph type="title"/>
          </p:nvPr>
        </p:nvSpPr>
        <p:spPr/>
        <p:txBody>
          <a:bodyPr/>
          <a:lstStyle/>
          <a:p>
            <a:r>
              <a:rPr lang="sv-SE" dirty="0"/>
              <a:t>HIV in Sweden: The </a:t>
            </a:r>
            <a:r>
              <a:rPr lang="sv-SE" dirty="0" err="1"/>
              <a:t>group</a:t>
            </a:r>
            <a:r>
              <a:rPr lang="sv-SE" dirty="0"/>
              <a:t>: 8,588 </a:t>
            </a:r>
            <a:r>
              <a:rPr lang="sv-SE" dirty="0" err="1"/>
              <a:t>people</a:t>
            </a:r>
            <a:r>
              <a:rPr lang="sv-SE" dirty="0"/>
              <a:t> at the </a:t>
            </a:r>
            <a:r>
              <a:rPr lang="sv-SE" dirty="0" err="1"/>
              <a:t>turn</a:t>
            </a:r>
            <a:r>
              <a:rPr lang="sv-SE" dirty="0"/>
              <a:t> </a:t>
            </a:r>
            <a:r>
              <a:rPr lang="sv-SE" dirty="0" err="1"/>
              <a:t>of</a:t>
            </a:r>
            <a:r>
              <a:rPr lang="sv-SE" dirty="0"/>
              <a:t> the </a:t>
            </a:r>
            <a:r>
              <a:rPr lang="sv-SE" dirty="0" err="1"/>
              <a:t>year</a:t>
            </a:r>
            <a:r>
              <a:rPr lang="sv-SE" dirty="0"/>
              <a:t> 2024/2025 (</a:t>
            </a:r>
            <a:r>
              <a:rPr lang="sv-SE" dirty="0" err="1"/>
              <a:t>InfCareHIV</a:t>
            </a:r>
            <a:r>
              <a:rPr lang="sv-SE" dirty="0"/>
              <a:t>). </a:t>
            </a:r>
          </a:p>
        </p:txBody>
      </p:sp>
    </p:spTree>
    <p:extLst>
      <p:ext uri="{BB962C8B-B14F-4D97-AF65-F5344CB8AC3E}">
        <p14:creationId xmlns:p14="http://schemas.microsoft.com/office/powerpoint/2010/main" val="416710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A170F12-61D2-5133-2149-AF54153789BA}"/>
              </a:ext>
            </a:extLst>
          </p:cNvPr>
          <p:cNvSpPr>
            <a:spLocks noGrp="1"/>
          </p:cNvSpPr>
          <p:nvPr>
            <p:ph type="title"/>
          </p:nvPr>
        </p:nvSpPr>
        <p:spPr/>
        <p:txBody>
          <a:bodyPr/>
          <a:lstStyle/>
          <a:p>
            <a:endParaRPr lang="sv-SE" dirty="0"/>
          </a:p>
        </p:txBody>
      </p:sp>
      <p:sp>
        <p:nvSpPr>
          <p:cNvPr id="5" name="Platshållare för text 4">
            <a:extLst>
              <a:ext uri="{FF2B5EF4-FFF2-40B4-BE49-F238E27FC236}">
                <a16:creationId xmlns:a16="http://schemas.microsoft.com/office/drawing/2014/main" id="{9AE1B6B7-2B90-8077-987B-CE7F1D127301}"/>
              </a:ext>
            </a:extLst>
          </p:cNvPr>
          <p:cNvSpPr>
            <a:spLocks noGrp="1"/>
          </p:cNvSpPr>
          <p:nvPr>
            <p:ph type="body" sz="quarter" idx="11"/>
          </p:nvPr>
        </p:nvSpPr>
        <p:spPr/>
        <p:txBody>
          <a:bodyPr/>
          <a:lstStyle/>
          <a:p>
            <a:endParaRPr lang="sv-SE"/>
          </a:p>
        </p:txBody>
      </p:sp>
      <p:pic>
        <p:nvPicPr>
          <p:cNvPr id="9" name="Platshållare för innehåll 8">
            <a:extLst>
              <a:ext uri="{FF2B5EF4-FFF2-40B4-BE49-F238E27FC236}">
                <a16:creationId xmlns:a16="http://schemas.microsoft.com/office/drawing/2014/main" id="{503D4678-7C7A-5CF2-8C22-5FA1802FC633}"/>
              </a:ext>
            </a:extLst>
          </p:cNvPr>
          <p:cNvPicPr>
            <a:picLocks noGrp="1" noChangeAspect="1"/>
          </p:cNvPicPr>
          <p:nvPr>
            <p:ph idx="1"/>
          </p:nvPr>
        </p:nvPicPr>
        <p:blipFill>
          <a:blip r:embed="rId3"/>
          <a:srcRect l="28779" t="34371" r="28471" b="16723"/>
          <a:stretch/>
        </p:blipFill>
        <p:spPr>
          <a:xfrm>
            <a:off x="31552" y="-93812"/>
            <a:ext cx="5088509" cy="3420000"/>
          </a:xfrm>
        </p:spPr>
      </p:pic>
      <p:pic>
        <p:nvPicPr>
          <p:cNvPr id="11" name="Bildobjekt 10">
            <a:extLst>
              <a:ext uri="{FF2B5EF4-FFF2-40B4-BE49-F238E27FC236}">
                <a16:creationId xmlns:a16="http://schemas.microsoft.com/office/drawing/2014/main" id="{CB93020D-D525-93B5-A7CF-376BB6DAB99B}"/>
              </a:ext>
            </a:extLst>
          </p:cNvPr>
          <p:cNvPicPr>
            <a:picLocks noChangeAspect="1"/>
          </p:cNvPicPr>
          <p:nvPr/>
        </p:nvPicPr>
        <p:blipFill>
          <a:blip r:embed="rId4"/>
          <a:srcRect l="26529" t="25849" r="31648" b="21650"/>
          <a:stretch/>
        </p:blipFill>
        <p:spPr>
          <a:xfrm>
            <a:off x="8112" y="3190049"/>
            <a:ext cx="4832813" cy="3564000"/>
          </a:xfrm>
          <a:prstGeom prst="rect">
            <a:avLst/>
          </a:prstGeom>
        </p:spPr>
      </p:pic>
      <p:pic>
        <p:nvPicPr>
          <p:cNvPr id="7" name="Bildobjekt 6">
            <a:extLst>
              <a:ext uri="{FF2B5EF4-FFF2-40B4-BE49-F238E27FC236}">
                <a16:creationId xmlns:a16="http://schemas.microsoft.com/office/drawing/2014/main" id="{67A5F414-0725-BA3E-6184-7E4B8342FCBA}"/>
              </a:ext>
            </a:extLst>
          </p:cNvPr>
          <p:cNvPicPr>
            <a:picLocks noChangeAspect="1"/>
          </p:cNvPicPr>
          <p:nvPr/>
        </p:nvPicPr>
        <p:blipFill>
          <a:blip r:embed="rId5"/>
          <a:srcRect l="27176" t="27960" r="31494" b="12135"/>
          <a:stretch/>
        </p:blipFill>
        <p:spPr>
          <a:xfrm>
            <a:off x="7177070" y="2309180"/>
            <a:ext cx="4824536" cy="4108251"/>
          </a:xfrm>
          <a:prstGeom prst="rect">
            <a:avLst/>
          </a:prstGeom>
        </p:spPr>
      </p:pic>
      <p:sp>
        <p:nvSpPr>
          <p:cNvPr id="8" name="Rektangel 7">
            <a:extLst>
              <a:ext uri="{FF2B5EF4-FFF2-40B4-BE49-F238E27FC236}">
                <a16:creationId xmlns:a16="http://schemas.microsoft.com/office/drawing/2014/main" id="{7AD42EEA-A5F4-6618-C901-8B58B2334EAF}"/>
              </a:ext>
            </a:extLst>
          </p:cNvPr>
          <p:cNvSpPr/>
          <p:nvPr/>
        </p:nvSpPr>
        <p:spPr>
          <a:xfrm>
            <a:off x="4228923" y="4869595"/>
            <a:ext cx="2808312" cy="122370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sv-SE" dirty="0"/>
              <a:t>77 transgender </a:t>
            </a:r>
            <a:r>
              <a:rPr lang="sv-SE" dirty="0" err="1"/>
              <a:t>people</a:t>
            </a:r>
            <a:r>
              <a:rPr lang="sv-SE" dirty="0"/>
              <a:t>, </a:t>
            </a:r>
            <a:r>
              <a:rPr lang="sv-SE" dirty="0" err="1"/>
              <a:t>of</a:t>
            </a:r>
            <a:r>
              <a:rPr lang="sv-SE" dirty="0"/>
              <a:t> </a:t>
            </a:r>
            <a:r>
              <a:rPr lang="sv-SE" dirty="0" err="1"/>
              <a:t>whom</a:t>
            </a:r>
            <a:r>
              <a:rPr lang="sv-SE" dirty="0"/>
              <a:t> 86% </a:t>
            </a:r>
            <a:r>
              <a:rPr lang="sv-SE" dirty="0" err="1"/>
              <a:t>were</a:t>
            </a:r>
            <a:r>
              <a:rPr lang="sv-SE" dirty="0"/>
              <a:t> </a:t>
            </a:r>
            <a:r>
              <a:rPr lang="sv-SE" dirty="0" err="1"/>
              <a:t>born</a:t>
            </a:r>
            <a:r>
              <a:rPr lang="sv-SE" dirty="0"/>
              <a:t> in </a:t>
            </a:r>
            <a:r>
              <a:rPr lang="sv-SE" dirty="0" err="1"/>
              <a:t>another</a:t>
            </a:r>
            <a:r>
              <a:rPr lang="sv-SE" dirty="0"/>
              <a:t> country</a:t>
            </a:r>
          </a:p>
        </p:txBody>
      </p:sp>
      <p:pic>
        <p:nvPicPr>
          <p:cNvPr id="12" name="Bildobjekt 11">
            <a:extLst>
              <a:ext uri="{FF2B5EF4-FFF2-40B4-BE49-F238E27FC236}">
                <a16:creationId xmlns:a16="http://schemas.microsoft.com/office/drawing/2014/main" id="{1A4B8239-092D-2E26-E9DA-E823BD88CE3A}"/>
              </a:ext>
            </a:extLst>
          </p:cNvPr>
          <p:cNvPicPr>
            <a:picLocks noChangeAspect="1"/>
          </p:cNvPicPr>
          <p:nvPr/>
        </p:nvPicPr>
        <p:blipFill>
          <a:blip r:embed="rId6"/>
          <a:srcRect l="43466" t="69959" r="25943" b="11158"/>
          <a:stretch/>
        </p:blipFill>
        <p:spPr>
          <a:xfrm>
            <a:off x="5154893" y="-93812"/>
            <a:ext cx="7048297" cy="2556000"/>
          </a:xfrm>
          <a:prstGeom prst="rect">
            <a:avLst/>
          </a:prstGeom>
        </p:spPr>
      </p:pic>
      <p:pic>
        <p:nvPicPr>
          <p:cNvPr id="4" name="Bildobjekt 3">
            <a:extLst>
              <a:ext uri="{FF2B5EF4-FFF2-40B4-BE49-F238E27FC236}">
                <a16:creationId xmlns:a16="http://schemas.microsoft.com/office/drawing/2014/main" id="{E837E3DC-6AB7-2A17-7846-EA5468B3B441}"/>
              </a:ext>
            </a:extLst>
          </p:cNvPr>
          <p:cNvPicPr>
            <a:picLocks noChangeAspect="1"/>
          </p:cNvPicPr>
          <p:nvPr/>
        </p:nvPicPr>
        <p:blipFill>
          <a:blip r:embed="rId7"/>
          <a:srcRect l="28410" t="18495" r="25325" b="29536"/>
          <a:stretch/>
        </p:blipFill>
        <p:spPr>
          <a:xfrm>
            <a:off x="3740325" y="2111956"/>
            <a:ext cx="3436745" cy="2268000"/>
          </a:xfrm>
          <a:prstGeom prst="rect">
            <a:avLst/>
          </a:prstGeom>
        </p:spPr>
      </p:pic>
      <p:sp>
        <p:nvSpPr>
          <p:cNvPr id="6" name="textruta 5">
            <a:extLst>
              <a:ext uri="{FF2B5EF4-FFF2-40B4-BE49-F238E27FC236}">
                <a16:creationId xmlns:a16="http://schemas.microsoft.com/office/drawing/2014/main" id="{64CC87AD-4D61-2953-806F-820F58028DC9}"/>
              </a:ext>
            </a:extLst>
          </p:cNvPr>
          <p:cNvSpPr txBox="1"/>
          <p:nvPr/>
        </p:nvSpPr>
        <p:spPr>
          <a:xfrm>
            <a:off x="9234079" y="1839914"/>
            <a:ext cx="2334529" cy="923330"/>
          </a:xfrm>
          <a:prstGeom prst="rect">
            <a:avLst/>
          </a:prstGeom>
          <a:noFill/>
          <a:ln>
            <a:solidFill>
              <a:schemeClr val="accent3">
                <a:lumMod val="60000"/>
                <a:lumOff val="40000"/>
              </a:schemeClr>
            </a:solidFill>
          </a:ln>
        </p:spPr>
        <p:txBody>
          <a:bodyPr wrap="square" rtlCol="0">
            <a:spAutoFit/>
          </a:bodyPr>
          <a:lstStyle/>
          <a:p>
            <a:r>
              <a:rPr lang="sv-SE" dirty="0"/>
              <a:t>125 </a:t>
            </a:r>
            <a:r>
              <a:rPr lang="sv-SE" dirty="0" err="1"/>
              <a:t>children</a:t>
            </a:r>
            <a:r>
              <a:rPr lang="sv-SE" dirty="0"/>
              <a:t> and </a:t>
            </a:r>
            <a:r>
              <a:rPr lang="sv-SE" dirty="0" err="1"/>
              <a:t>young</a:t>
            </a:r>
            <a:r>
              <a:rPr lang="sv-SE" dirty="0"/>
              <a:t> </a:t>
            </a:r>
            <a:r>
              <a:rPr lang="sv-SE" dirty="0" err="1"/>
              <a:t>people</a:t>
            </a:r>
            <a:r>
              <a:rPr lang="sv-SE" dirty="0"/>
              <a:t> under 20 </a:t>
            </a:r>
            <a:r>
              <a:rPr lang="sv-SE" dirty="0" err="1"/>
              <a:t>years</a:t>
            </a:r>
            <a:r>
              <a:rPr lang="sv-SE" dirty="0"/>
              <a:t> </a:t>
            </a:r>
            <a:r>
              <a:rPr lang="sv-SE" dirty="0" err="1"/>
              <a:t>of</a:t>
            </a:r>
            <a:r>
              <a:rPr lang="sv-SE" dirty="0"/>
              <a:t> age</a:t>
            </a:r>
          </a:p>
        </p:txBody>
      </p:sp>
    </p:spTree>
    <p:extLst>
      <p:ext uri="{BB962C8B-B14F-4D97-AF65-F5344CB8AC3E}">
        <p14:creationId xmlns:p14="http://schemas.microsoft.com/office/powerpoint/2010/main" val="807995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943E90-0A28-CE6B-A335-1C54B3D72C76}"/>
              </a:ext>
            </a:extLst>
          </p:cNvPr>
          <p:cNvSpPr>
            <a:spLocks noGrp="1"/>
          </p:cNvSpPr>
          <p:nvPr>
            <p:ph type="title"/>
          </p:nvPr>
        </p:nvSpPr>
        <p:spPr/>
        <p:txBody>
          <a:bodyPr/>
          <a:lstStyle/>
          <a:p>
            <a:endParaRPr lang="sv-SE"/>
          </a:p>
        </p:txBody>
      </p:sp>
      <p:sp>
        <p:nvSpPr>
          <p:cNvPr id="4" name="Platshållare för text 3">
            <a:extLst>
              <a:ext uri="{FF2B5EF4-FFF2-40B4-BE49-F238E27FC236}">
                <a16:creationId xmlns:a16="http://schemas.microsoft.com/office/drawing/2014/main" id="{5D4D8653-AEA3-8F3E-EC7F-96AAAE88E3E9}"/>
              </a:ext>
            </a:extLst>
          </p:cNvPr>
          <p:cNvSpPr>
            <a:spLocks noGrp="1"/>
          </p:cNvSpPr>
          <p:nvPr>
            <p:ph type="body" sz="quarter" idx="11"/>
          </p:nvPr>
        </p:nvSpPr>
        <p:spPr/>
        <p:txBody>
          <a:bodyPr/>
          <a:lstStyle/>
          <a:p>
            <a:endParaRPr lang="sv-SE"/>
          </a:p>
        </p:txBody>
      </p:sp>
      <p:pic>
        <p:nvPicPr>
          <p:cNvPr id="1054" name="Picture 30">
            <a:extLst>
              <a:ext uri="{FF2B5EF4-FFF2-40B4-BE49-F238E27FC236}">
                <a16:creationId xmlns:a16="http://schemas.microsoft.com/office/drawing/2014/main" id="{A44A7F98-B367-C216-3A2D-849FC98ABB6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250" y="0"/>
            <a:ext cx="3244648" cy="2160000"/>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39072BAA-FBFB-6E82-CCCB-D69036D79A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8586" y="0"/>
            <a:ext cx="2516378" cy="3780000"/>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a:extLst>
              <a:ext uri="{FF2B5EF4-FFF2-40B4-BE49-F238E27FC236}">
                <a16:creationId xmlns:a16="http://schemas.microsoft.com/office/drawing/2014/main" id="{0C093967-6CF1-220C-2BFF-43FBCC909D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42" y="2160000"/>
            <a:ext cx="3298728" cy="2196000"/>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a:extLst>
              <a:ext uri="{FF2B5EF4-FFF2-40B4-BE49-F238E27FC236}">
                <a16:creationId xmlns:a16="http://schemas.microsoft.com/office/drawing/2014/main" id="{DE81AE06-0B73-1FE8-EA81-A73E276C68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395" y="4320000"/>
            <a:ext cx="3607573" cy="244800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a:extLst>
              <a:ext uri="{FF2B5EF4-FFF2-40B4-BE49-F238E27FC236}">
                <a16:creationId xmlns:a16="http://schemas.microsoft.com/office/drawing/2014/main" id="{607A9A7B-2C3D-D392-6808-40886CD58C0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1092" y="-19680"/>
            <a:ext cx="3553836" cy="27720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4C91FCD7-B6F8-D941-156E-D21B702866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274928" y="-73680"/>
            <a:ext cx="3665466" cy="288000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54961192-0201-99A8-6FBE-A5A58523FF6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47632" y="2107259"/>
            <a:ext cx="2998563" cy="41400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9D306A55-65DF-09D6-91D8-6A3FD142E87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49706" y="2693601"/>
            <a:ext cx="3831267" cy="2556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5988EE6-EA2E-E977-32FC-235C90D0CB1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1964"/>
          <a:stretch/>
        </p:blipFill>
        <p:spPr bwMode="auto">
          <a:xfrm>
            <a:off x="8463011" y="4990586"/>
            <a:ext cx="3615421" cy="1882218"/>
          </a:xfrm>
          <a:prstGeom prst="rect">
            <a:avLst/>
          </a:prstGeom>
          <a:noFill/>
          <a:extLst>
            <a:ext uri="{909E8E84-426E-40DD-AFC4-6F175D3DCCD1}">
              <a14:hiddenFill xmlns:a14="http://schemas.microsoft.com/office/drawing/2010/main">
                <a:solidFill>
                  <a:srgbClr val="FFFFFF"/>
                </a:solidFill>
              </a14:hiddenFill>
            </a:ext>
          </a:extLst>
        </p:spPr>
      </p:pic>
      <p:pic>
        <p:nvPicPr>
          <p:cNvPr id="6" name="Platshållare för innehåll 5" descr="Kvinna som går med under">
            <a:extLst>
              <a:ext uri="{FF2B5EF4-FFF2-40B4-BE49-F238E27FC236}">
                <a16:creationId xmlns:a16="http://schemas.microsoft.com/office/drawing/2014/main" id="{4C0FE060-92F0-2A3E-CF09-69769DEEE35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715389" y="2676538"/>
            <a:ext cx="3565241" cy="2376000"/>
          </a:xfrm>
          <a:prstGeom prst="rect">
            <a:avLst/>
          </a:prstGeom>
        </p:spPr>
      </p:pic>
      <p:pic>
        <p:nvPicPr>
          <p:cNvPr id="1026" name="Picture 2">
            <a:extLst>
              <a:ext uri="{FF2B5EF4-FFF2-40B4-BE49-F238E27FC236}">
                <a16:creationId xmlns:a16="http://schemas.microsoft.com/office/drawing/2014/main" id="{1827284C-774D-1F65-9D97-31AC755B1797}"/>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37893"/>
          <a:stretch/>
        </p:blipFill>
        <p:spPr bwMode="auto">
          <a:xfrm>
            <a:off x="6301507" y="4732183"/>
            <a:ext cx="2216670" cy="2376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9FFBD9D-4B5F-5D8D-59EC-926023DC668D}"/>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10335" r="8706"/>
          <a:stretch/>
        </p:blipFill>
        <p:spPr bwMode="auto">
          <a:xfrm>
            <a:off x="2998019" y="4725615"/>
            <a:ext cx="3307759" cy="2162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552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E476995B-B352-AF4B-396E-3D428726AB5D}"/>
              </a:ext>
            </a:extLst>
          </p:cNvPr>
          <p:cNvSpPr>
            <a:spLocks noGrp="1"/>
          </p:cNvSpPr>
          <p:nvPr>
            <p:ph type="title"/>
          </p:nvPr>
        </p:nvSpPr>
        <p:spPr>
          <a:xfrm>
            <a:off x="3396337" y="3284985"/>
            <a:ext cx="5400000" cy="814388"/>
          </a:xfrm>
        </p:spPr>
        <p:txBody>
          <a:bodyPr/>
          <a:lstStyle/>
          <a:p>
            <a:r>
              <a:rPr lang="sv-SE" dirty="0"/>
              <a:t>A </a:t>
            </a:r>
            <a:r>
              <a:rPr lang="sv-SE" dirty="0" err="1"/>
              <a:t>changing</a:t>
            </a:r>
            <a:r>
              <a:rPr lang="sv-SE" dirty="0"/>
              <a:t> </a:t>
            </a:r>
            <a:r>
              <a:rPr lang="sv-SE" dirty="0" err="1"/>
              <a:t>world</a:t>
            </a:r>
            <a:r>
              <a:rPr lang="sv-SE" dirty="0"/>
              <a:t> – </a:t>
            </a:r>
            <a:r>
              <a:rPr lang="sv-SE" dirty="0" err="1"/>
              <a:t>with</a:t>
            </a:r>
            <a:r>
              <a:rPr lang="sv-SE" dirty="0"/>
              <a:t> </a:t>
            </a:r>
            <a:r>
              <a:rPr lang="sv-SE" dirty="0" err="1"/>
              <a:t>more</a:t>
            </a:r>
            <a:r>
              <a:rPr lang="sv-SE" dirty="0"/>
              <a:t> </a:t>
            </a:r>
            <a:r>
              <a:rPr lang="sv-SE" dirty="0" err="1"/>
              <a:t>children</a:t>
            </a:r>
            <a:r>
              <a:rPr lang="sv-SE" dirty="0"/>
              <a:t> and </a:t>
            </a:r>
            <a:r>
              <a:rPr lang="sv-SE" dirty="0" err="1"/>
              <a:t>young</a:t>
            </a:r>
            <a:r>
              <a:rPr lang="sv-SE" dirty="0"/>
              <a:t> </a:t>
            </a:r>
            <a:r>
              <a:rPr lang="sv-SE" dirty="0" err="1"/>
              <a:t>people</a:t>
            </a:r>
            <a:r>
              <a:rPr lang="sv-SE" dirty="0"/>
              <a:t> </a:t>
            </a:r>
            <a:r>
              <a:rPr lang="sv-SE" dirty="0" err="1"/>
              <a:t>with</a:t>
            </a:r>
            <a:r>
              <a:rPr lang="sv-SE" dirty="0"/>
              <a:t> HIV in Sweden </a:t>
            </a:r>
            <a:r>
              <a:rPr lang="sv-SE" dirty="0" err="1"/>
              <a:t>ahead</a:t>
            </a:r>
            <a:r>
              <a:rPr lang="sv-SE" dirty="0"/>
              <a:t>?</a:t>
            </a:r>
          </a:p>
        </p:txBody>
      </p:sp>
      <p:sp>
        <p:nvSpPr>
          <p:cNvPr id="6" name="Platshållare för text 5">
            <a:extLst>
              <a:ext uri="{FF2B5EF4-FFF2-40B4-BE49-F238E27FC236}">
                <a16:creationId xmlns:a16="http://schemas.microsoft.com/office/drawing/2014/main" id="{665609FD-5FC0-A147-921D-89C34F6E15DD}"/>
              </a:ext>
            </a:extLst>
          </p:cNvPr>
          <p:cNvSpPr>
            <a:spLocks noGrp="1"/>
          </p:cNvSpPr>
          <p:nvPr>
            <p:ph type="body" sz="quarter" idx="11"/>
          </p:nvPr>
        </p:nvSpPr>
        <p:spPr/>
        <p:txBody>
          <a:bodyPr/>
          <a:lstStyle/>
          <a:p>
            <a:endParaRPr lang="sv-SE"/>
          </a:p>
        </p:txBody>
      </p:sp>
      <p:sp>
        <p:nvSpPr>
          <p:cNvPr id="7" name="Platshållare för bild 6">
            <a:extLst>
              <a:ext uri="{FF2B5EF4-FFF2-40B4-BE49-F238E27FC236}">
                <a16:creationId xmlns:a16="http://schemas.microsoft.com/office/drawing/2014/main" id="{49425192-C01B-DF27-DF02-1C2E7B32577D}"/>
              </a:ext>
            </a:extLst>
          </p:cNvPr>
          <p:cNvSpPr>
            <a:spLocks noGrp="1"/>
          </p:cNvSpPr>
          <p:nvPr>
            <p:ph type="pic" sz="quarter" idx="12"/>
          </p:nvPr>
        </p:nvSpPr>
        <p:spPr/>
      </p:sp>
      <p:sp>
        <p:nvSpPr>
          <p:cNvPr id="8" name="Platshållare för text 7">
            <a:extLst>
              <a:ext uri="{FF2B5EF4-FFF2-40B4-BE49-F238E27FC236}">
                <a16:creationId xmlns:a16="http://schemas.microsoft.com/office/drawing/2014/main" id="{E831ED91-314F-2D55-C0B1-C03854586EFE}"/>
              </a:ext>
            </a:extLst>
          </p:cNvPr>
          <p:cNvSpPr>
            <a:spLocks noGrp="1"/>
          </p:cNvSpPr>
          <p:nvPr>
            <p:ph type="body" sz="quarter" idx="13"/>
          </p:nvPr>
        </p:nvSpPr>
        <p:spPr/>
        <p:txBody>
          <a:bodyPr/>
          <a:lstStyle/>
          <a:p>
            <a:endParaRPr lang="sv-SE"/>
          </a:p>
        </p:txBody>
      </p:sp>
    </p:spTree>
    <p:extLst>
      <p:ext uri="{BB962C8B-B14F-4D97-AF65-F5344CB8AC3E}">
        <p14:creationId xmlns:p14="http://schemas.microsoft.com/office/powerpoint/2010/main" val="41372159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41ADEDF1-58AA-B62E-87B9-462CA246354E}"/>
              </a:ext>
            </a:extLst>
          </p:cNvPr>
          <p:cNvSpPr>
            <a:spLocks noGrp="1"/>
          </p:cNvSpPr>
          <p:nvPr>
            <p:ph type="title"/>
          </p:nvPr>
        </p:nvSpPr>
        <p:spPr/>
        <p:txBody>
          <a:bodyPr/>
          <a:lstStyle/>
          <a:p>
            <a:r>
              <a:rPr lang="sv-SE" dirty="0" err="1"/>
              <a:t>Knowledge</a:t>
            </a:r>
            <a:r>
              <a:rPr lang="sv-SE" dirty="0"/>
              <a:t> and </a:t>
            </a:r>
            <a:r>
              <a:rPr lang="sv-SE" dirty="0" err="1"/>
              <a:t>attitudes</a:t>
            </a:r>
            <a:endParaRPr lang="sv-SE" dirty="0"/>
          </a:p>
        </p:txBody>
      </p:sp>
    </p:spTree>
    <p:extLst>
      <p:ext uri="{BB962C8B-B14F-4D97-AF65-F5344CB8AC3E}">
        <p14:creationId xmlns:p14="http://schemas.microsoft.com/office/powerpoint/2010/main" val="553102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D5FF3E11-072E-9965-487D-A54EF31B86CC}"/>
              </a:ext>
            </a:extLst>
          </p:cNvPr>
          <p:cNvSpPr>
            <a:spLocks noGrp="1"/>
          </p:cNvSpPr>
          <p:nvPr>
            <p:ph type="title"/>
          </p:nvPr>
        </p:nvSpPr>
        <p:spPr>
          <a:xfrm>
            <a:off x="911226" y="404664"/>
            <a:ext cx="6553200" cy="792088"/>
          </a:xfrm>
        </p:spPr>
        <p:txBody>
          <a:bodyPr/>
          <a:lstStyle/>
          <a:p>
            <a:r>
              <a:rPr lang="sv-SE" dirty="0"/>
              <a:t>Public </a:t>
            </a:r>
            <a:r>
              <a:rPr lang="sv-SE" dirty="0" err="1"/>
              <a:t>knowledge</a:t>
            </a:r>
            <a:r>
              <a:rPr lang="sv-SE" dirty="0"/>
              <a:t> and </a:t>
            </a:r>
            <a:r>
              <a:rPr lang="sv-SE" dirty="0" err="1"/>
              <a:t>attitudes</a:t>
            </a:r>
            <a:endParaRPr lang="sv-SE" dirty="0">
              <a:highlight>
                <a:srgbClr val="FFFF00"/>
              </a:highlight>
            </a:endParaRPr>
          </a:p>
        </p:txBody>
      </p:sp>
      <p:sp>
        <p:nvSpPr>
          <p:cNvPr id="11" name="Platshållare för innehåll 10">
            <a:extLst>
              <a:ext uri="{FF2B5EF4-FFF2-40B4-BE49-F238E27FC236}">
                <a16:creationId xmlns:a16="http://schemas.microsoft.com/office/drawing/2014/main" id="{21D6B9BE-46F6-4F1F-BB8D-4957A9DC930A}"/>
              </a:ext>
            </a:extLst>
          </p:cNvPr>
          <p:cNvSpPr>
            <a:spLocks noGrp="1"/>
          </p:cNvSpPr>
          <p:nvPr>
            <p:ph idx="1"/>
          </p:nvPr>
        </p:nvSpPr>
        <p:spPr>
          <a:xfrm>
            <a:off x="803275" y="1412776"/>
            <a:ext cx="6553001" cy="4169852"/>
          </a:xfrm>
        </p:spPr>
        <p:txBody>
          <a:bodyPr/>
          <a:lstStyle/>
          <a:p>
            <a:pPr marL="0" indent="0">
              <a:buNone/>
            </a:pPr>
            <a:r>
              <a:rPr lang="sv-SE" dirty="0"/>
              <a:t>4,931 </a:t>
            </a:r>
            <a:r>
              <a:rPr lang="sv-SE" dirty="0" err="1"/>
              <a:t>people</a:t>
            </a:r>
            <a:r>
              <a:rPr lang="sv-SE" dirty="0"/>
              <a:t> in the Public Health </a:t>
            </a:r>
            <a:r>
              <a:rPr lang="sv-SE" dirty="0" err="1"/>
              <a:t>Agency’s</a:t>
            </a:r>
            <a:r>
              <a:rPr lang="sv-SE" dirty="0"/>
              <a:t> web panel (2022):</a:t>
            </a:r>
          </a:p>
          <a:p>
            <a:r>
              <a:rPr lang="sv-SE" dirty="0"/>
              <a:t>39% </a:t>
            </a:r>
            <a:r>
              <a:rPr lang="sv-SE" dirty="0" err="1"/>
              <a:t>knew</a:t>
            </a:r>
            <a:r>
              <a:rPr lang="sv-SE" dirty="0"/>
              <a:t> </a:t>
            </a:r>
            <a:r>
              <a:rPr lang="sv-SE" dirty="0" err="1"/>
              <a:t>that</a:t>
            </a:r>
            <a:r>
              <a:rPr lang="sv-SE" dirty="0"/>
              <a:t> </a:t>
            </a:r>
            <a:r>
              <a:rPr lang="sv-SE" dirty="0" err="1"/>
              <a:t>well-treated</a:t>
            </a:r>
            <a:r>
              <a:rPr lang="sv-SE" dirty="0"/>
              <a:t> HIV is not </a:t>
            </a:r>
            <a:r>
              <a:rPr lang="sv-SE" dirty="0" err="1"/>
              <a:t>transmitted</a:t>
            </a:r>
            <a:r>
              <a:rPr lang="sv-SE" dirty="0"/>
              <a:t> </a:t>
            </a:r>
            <a:r>
              <a:rPr lang="sv-SE" dirty="0" err="1"/>
              <a:t>through</a:t>
            </a:r>
            <a:r>
              <a:rPr lang="sv-SE" dirty="0"/>
              <a:t> sex </a:t>
            </a:r>
          </a:p>
          <a:p>
            <a:r>
              <a:rPr lang="sv-SE" dirty="0"/>
              <a:t>81% </a:t>
            </a:r>
            <a:r>
              <a:rPr lang="sv-SE" dirty="0" err="1"/>
              <a:t>were</a:t>
            </a:r>
            <a:r>
              <a:rPr lang="sv-SE" dirty="0"/>
              <a:t> </a:t>
            </a:r>
            <a:r>
              <a:rPr lang="sv-SE" dirty="0" err="1"/>
              <a:t>of</a:t>
            </a:r>
            <a:r>
              <a:rPr lang="sv-SE" dirty="0"/>
              <a:t> the opinion </a:t>
            </a:r>
            <a:r>
              <a:rPr lang="sv-SE" dirty="0" err="1"/>
              <a:t>that</a:t>
            </a:r>
            <a:r>
              <a:rPr lang="sv-SE" dirty="0"/>
              <a:t> </a:t>
            </a:r>
            <a:r>
              <a:rPr lang="sv-SE" dirty="0" err="1"/>
              <a:t>people</a:t>
            </a:r>
            <a:r>
              <a:rPr lang="sv-SE" dirty="0"/>
              <a:t> </a:t>
            </a:r>
            <a:r>
              <a:rPr lang="sv-SE" dirty="0" err="1"/>
              <a:t>with</a:t>
            </a:r>
            <a:r>
              <a:rPr lang="sv-SE" dirty="0"/>
              <a:t> </a:t>
            </a:r>
            <a:r>
              <a:rPr lang="sv-SE" dirty="0" err="1"/>
              <a:t>well-treated</a:t>
            </a:r>
            <a:r>
              <a:rPr lang="sv-SE" dirty="0"/>
              <a:t> HIV </a:t>
            </a:r>
            <a:r>
              <a:rPr lang="sv-SE" dirty="0" err="1"/>
              <a:t>should</a:t>
            </a:r>
            <a:r>
              <a:rPr lang="sv-SE" dirty="0"/>
              <a:t> </a:t>
            </a:r>
            <a:r>
              <a:rPr lang="sv-SE" dirty="0" err="1"/>
              <a:t>inform</a:t>
            </a:r>
            <a:r>
              <a:rPr lang="sv-SE" dirty="0"/>
              <a:t> </a:t>
            </a:r>
            <a:r>
              <a:rPr lang="sv-SE" dirty="0" err="1"/>
              <a:t>their</a:t>
            </a:r>
            <a:r>
              <a:rPr lang="sv-SE" dirty="0"/>
              <a:t> sexual partners </a:t>
            </a:r>
            <a:r>
              <a:rPr lang="sv-SE" dirty="0" err="1"/>
              <a:t>about</a:t>
            </a:r>
            <a:r>
              <a:rPr lang="sv-SE" dirty="0"/>
              <a:t> </a:t>
            </a:r>
            <a:r>
              <a:rPr lang="sv-SE" dirty="0" err="1"/>
              <a:t>their</a:t>
            </a:r>
            <a:r>
              <a:rPr lang="sv-SE" dirty="0"/>
              <a:t> HIV</a:t>
            </a:r>
          </a:p>
          <a:p>
            <a:pPr marL="0" indent="0">
              <a:buNone/>
            </a:pPr>
            <a:r>
              <a:rPr lang="en-US" dirty="0"/>
              <a:t>3,100 HIV-negative MSM (2020-2021): </a:t>
            </a:r>
          </a:p>
          <a:p>
            <a:pPr>
              <a:buFont typeface="Arial" panose="020B0604020202020204" pitchFamily="34" charset="0"/>
              <a:buChar char="•"/>
            </a:pPr>
            <a:r>
              <a:rPr lang="en-US" dirty="0"/>
              <a:t>72% did not know that well-treated HIV is not transmitted through sex </a:t>
            </a:r>
          </a:p>
          <a:p>
            <a:pPr>
              <a:buFont typeface="Arial" panose="020B0604020202020204" pitchFamily="34" charset="0"/>
              <a:buChar char="•"/>
            </a:pPr>
            <a:r>
              <a:rPr lang="en-US" dirty="0"/>
              <a:t>Nearly 50% would avoid intimate relationships with someone who has HIV </a:t>
            </a:r>
          </a:p>
          <a:p>
            <a:endParaRPr lang="sv-SE" dirty="0">
              <a:highlight>
                <a:srgbClr val="FFFF00"/>
              </a:highlight>
            </a:endParaRPr>
          </a:p>
        </p:txBody>
      </p:sp>
      <p:sp>
        <p:nvSpPr>
          <p:cNvPr id="12" name="Platshållare för innehåll 11">
            <a:extLst>
              <a:ext uri="{FF2B5EF4-FFF2-40B4-BE49-F238E27FC236}">
                <a16:creationId xmlns:a16="http://schemas.microsoft.com/office/drawing/2014/main" id="{79B14855-00BB-91FE-77BD-0C395D3DA6D0}"/>
              </a:ext>
            </a:extLst>
          </p:cNvPr>
          <p:cNvSpPr>
            <a:spLocks noGrp="1"/>
          </p:cNvSpPr>
          <p:nvPr>
            <p:ph idx="10"/>
          </p:nvPr>
        </p:nvSpPr>
        <p:spPr>
          <a:xfrm>
            <a:off x="8112225" y="404664"/>
            <a:ext cx="3168550" cy="2520280"/>
          </a:xfrm>
        </p:spPr>
        <p:txBody>
          <a:bodyPr/>
          <a:lstStyle/>
          <a:p>
            <a:pPr marL="0" indent="0">
              <a:buNone/>
            </a:pPr>
            <a:r>
              <a:rPr lang="sv-SE" dirty="0" err="1"/>
              <a:t>References</a:t>
            </a:r>
            <a:endParaRPr lang="sv-SE" dirty="0"/>
          </a:p>
          <a:p>
            <a:r>
              <a:rPr lang="sv-SE" dirty="0"/>
              <a:t>Public Health Agency </a:t>
            </a:r>
            <a:r>
              <a:rPr lang="sv-SE" dirty="0" err="1"/>
              <a:t>of</a:t>
            </a:r>
            <a:r>
              <a:rPr lang="sv-SE" dirty="0"/>
              <a:t> Sweden (2022). </a:t>
            </a:r>
          </a:p>
          <a:p>
            <a:r>
              <a:rPr lang="sv-SE" dirty="0"/>
              <a:t>Dennermalm et al (2025).</a:t>
            </a:r>
          </a:p>
          <a:p>
            <a:r>
              <a:rPr lang="sv-SE" dirty="0"/>
              <a:t>Sjöland et al (2026).</a:t>
            </a:r>
          </a:p>
        </p:txBody>
      </p:sp>
      <p:sp>
        <p:nvSpPr>
          <p:cNvPr id="13" name="Platshållare för text 12">
            <a:extLst>
              <a:ext uri="{FF2B5EF4-FFF2-40B4-BE49-F238E27FC236}">
                <a16:creationId xmlns:a16="http://schemas.microsoft.com/office/drawing/2014/main" id="{B2E2CFA3-3AA4-E614-DF6D-4F9653219529}"/>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36839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E7ABB81A-0937-1206-4EF7-290F5616B03A}"/>
              </a:ext>
            </a:extLst>
          </p:cNvPr>
          <p:cNvSpPr>
            <a:spLocks noGrp="1"/>
          </p:cNvSpPr>
          <p:nvPr>
            <p:ph type="title"/>
          </p:nvPr>
        </p:nvSpPr>
        <p:spPr/>
        <p:txBody>
          <a:bodyPr/>
          <a:lstStyle/>
          <a:p>
            <a:r>
              <a:rPr lang="sv-SE" dirty="0" err="1"/>
              <a:t>What</a:t>
            </a:r>
            <a:r>
              <a:rPr lang="sv-SE" dirty="0"/>
              <a:t> is HIV stigma?</a:t>
            </a:r>
          </a:p>
        </p:txBody>
      </p:sp>
    </p:spTree>
    <p:extLst>
      <p:ext uri="{BB962C8B-B14F-4D97-AF65-F5344CB8AC3E}">
        <p14:creationId xmlns:p14="http://schemas.microsoft.com/office/powerpoint/2010/main" val="2101654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78C2AE-58B7-3EF3-67A9-C246BECBAD4A}"/>
              </a:ext>
            </a:extLst>
          </p:cNvPr>
          <p:cNvSpPr>
            <a:spLocks noGrp="1"/>
          </p:cNvSpPr>
          <p:nvPr>
            <p:ph type="title"/>
          </p:nvPr>
        </p:nvSpPr>
        <p:spPr>
          <a:xfrm>
            <a:off x="479376" y="404664"/>
            <a:ext cx="6985050" cy="1080120"/>
          </a:xfrm>
        </p:spPr>
        <p:txBody>
          <a:bodyPr/>
          <a:lstStyle/>
          <a:p>
            <a:r>
              <a:rPr lang="sv-SE" sz="2800" dirty="0" err="1"/>
              <a:t>Four</a:t>
            </a:r>
            <a:r>
              <a:rPr lang="sv-SE" sz="2800" dirty="0"/>
              <a:t> dimensions </a:t>
            </a:r>
            <a:r>
              <a:rPr lang="sv-SE" sz="2800" dirty="0" err="1"/>
              <a:t>of</a:t>
            </a:r>
            <a:r>
              <a:rPr lang="sv-SE" sz="2800" dirty="0"/>
              <a:t> stigma: </a:t>
            </a:r>
            <a:r>
              <a:rPr lang="sv-SE" sz="2800" b="0" dirty="0" err="1"/>
              <a:t>living</a:t>
            </a:r>
            <a:r>
              <a:rPr lang="sv-SE" sz="2800" b="0" dirty="0"/>
              <a:t> </a:t>
            </a:r>
            <a:r>
              <a:rPr lang="sv-SE" sz="2800" b="0" dirty="0" err="1"/>
              <a:t>conditions</a:t>
            </a:r>
            <a:r>
              <a:rPr lang="sv-SE" sz="2800" b="0" dirty="0"/>
              <a:t> for PLHIV and </a:t>
            </a:r>
            <a:r>
              <a:rPr lang="sv-SE" sz="2800" b="0" dirty="0" err="1"/>
              <a:t>their</a:t>
            </a:r>
            <a:r>
              <a:rPr lang="sv-SE" sz="2800" b="0" dirty="0"/>
              <a:t> </a:t>
            </a:r>
            <a:r>
              <a:rPr lang="sv-SE" sz="2800" b="0" dirty="0" err="1"/>
              <a:t>consequences</a:t>
            </a:r>
            <a:r>
              <a:rPr lang="sv-SE" sz="2800" b="0" dirty="0"/>
              <a:t> for </a:t>
            </a:r>
            <a:r>
              <a:rPr lang="sv-SE" sz="2800" b="0" dirty="0" err="1"/>
              <a:t>health</a:t>
            </a:r>
            <a:r>
              <a:rPr lang="sv-SE" sz="2800" b="0" dirty="0"/>
              <a:t> and </a:t>
            </a:r>
            <a:r>
              <a:rPr lang="sv-SE" sz="2800" b="0" dirty="0" err="1"/>
              <a:t>quality</a:t>
            </a:r>
            <a:r>
              <a:rPr lang="sv-SE" sz="2800" b="0" dirty="0"/>
              <a:t> </a:t>
            </a:r>
            <a:r>
              <a:rPr lang="sv-SE" sz="2800" b="0" dirty="0" err="1"/>
              <a:t>of</a:t>
            </a:r>
            <a:r>
              <a:rPr lang="sv-SE" sz="2800" b="0" dirty="0"/>
              <a:t> </a:t>
            </a:r>
            <a:r>
              <a:rPr lang="sv-SE" sz="2800" b="0" dirty="0" err="1"/>
              <a:t>life</a:t>
            </a:r>
            <a:endParaRPr lang="sv-SE" sz="2800" b="0" dirty="0"/>
          </a:p>
        </p:txBody>
      </p:sp>
      <p:pic>
        <p:nvPicPr>
          <p:cNvPr id="6" name="Platshållare för innehåll 5">
            <a:extLst>
              <a:ext uri="{FF2B5EF4-FFF2-40B4-BE49-F238E27FC236}">
                <a16:creationId xmlns:a16="http://schemas.microsoft.com/office/drawing/2014/main" id="{79017B8F-7283-0384-514D-E1B0FBEEF4E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911225" y="1766094"/>
            <a:ext cx="6553200" cy="3686174"/>
          </a:xfrm>
        </p:spPr>
      </p:pic>
      <p:sp>
        <p:nvSpPr>
          <p:cNvPr id="3" name="Platshållare för innehåll 2">
            <a:extLst>
              <a:ext uri="{FF2B5EF4-FFF2-40B4-BE49-F238E27FC236}">
                <a16:creationId xmlns:a16="http://schemas.microsoft.com/office/drawing/2014/main" id="{09D1D8A5-DB34-1E49-A2ED-7024D9042660}"/>
              </a:ext>
            </a:extLst>
          </p:cNvPr>
          <p:cNvSpPr>
            <a:spLocks noGrp="1"/>
          </p:cNvSpPr>
          <p:nvPr>
            <p:ph idx="10"/>
          </p:nvPr>
        </p:nvSpPr>
        <p:spPr>
          <a:xfrm>
            <a:off x="7896200" y="1052736"/>
            <a:ext cx="4104455" cy="5616624"/>
          </a:xfrm>
        </p:spPr>
        <p:txBody>
          <a:bodyPr/>
          <a:lstStyle/>
          <a:p>
            <a:r>
              <a:rPr lang="sv-SE" dirty="0" err="1"/>
              <a:t>Prejudice</a:t>
            </a:r>
            <a:r>
              <a:rPr lang="sv-SE" dirty="0"/>
              <a:t>, </a:t>
            </a:r>
            <a:r>
              <a:rPr lang="sv-SE" dirty="0" err="1"/>
              <a:t>outdated</a:t>
            </a:r>
            <a:r>
              <a:rPr lang="sv-SE" dirty="0"/>
              <a:t> </a:t>
            </a:r>
            <a:r>
              <a:rPr lang="sv-SE" dirty="0" err="1"/>
              <a:t>knowledge</a:t>
            </a:r>
            <a:r>
              <a:rPr lang="sv-SE" dirty="0"/>
              <a:t>, norms, </a:t>
            </a:r>
            <a:r>
              <a:rPr lang="sv-SE" dirty="0" err="1"/>
              <a:t>fear</a:t>
            </a:r>
            <a:r>
              <a:rPr lang="sv-SE" dirty="0"/>
              <a:t>, </a:t>
            </a:r>
            <a:r>
              <a:rPr lang="sv-SE" dirty="0" err="1"/>
              <a:t>shame</a:t>
            </a:r>
            <a:r>
              <a:rPr lang="sv-SE" dirty="0"/>
              <a:t> etc.</a:t>
            </a:r>
          </a:p>
          <a:p>
            <a:pPr marL="0" indent="0">
              <a:buNone/>
            </a:pPr>
            <a:r>
              <a:rPr lang="sv-SE" sz="2400" dirty="0">
                <a:sym typeface="Wingdings" panose="05000000000000000000" pitchFamily="2" charset="2"/>
              </a:rPr>
              <a:t></a:t>
            </a:r>
            <a:endParaRPr lang="sv-SE" sz="2400" dirty="0"/>
          </a:p>
          <a:p>
            <a:r>
              <a:rPr lang="sv-SE" sz="1600" dirty="0" err="1"/>
              <a:t>Societal</a:t>
            </a:r>
            <a:r>
              <a:rPr lang="sv-SE" sz="1600" dirty="0"/>
              <a:t> and </a:t>
            </a:r>
            <a:r>
              <a:rPr lang="sv-SE" sz="1600" dirty="0" err="1"/>
              <a:t>structural</a:t>
            </a:r>
            <a:r>
              <a:rPr lang="sv-SE" sz="1600" dirty="0"/>
              <a:t> stigma</a:t>
            </a:r>
          </a:p>
          <a:p>
            <a:r>
              <a:rPr lang="sv-SE" sz="1600" dirty="0" err="1"/>
              <a:t>Anticipated</a:t>
            </a:r>
            <a:r>
              <a:rPr lang="sv-SE" sz="1600" dirty="0"/>
              <a:t> stigma</a:t>
            </a:r>
          </a:p>
          <a:p>
            <a:r>
              <a:rPr lang="sv-SE" sz="1600" dirty="0" err="1"/>
              <a:t>Experienced</a:t>
            </a:r>
            <a:r>
              <a:rPr lang="sv-SE" sz="1600" dirty="0"/>
              <a:t> (</a:t>
            </a:r>
            <a:r>
              <a:rPr lang="sv-SE" sz="1600" dirty="0" err="1"/>
              <a:t>perceived</a:t>
            </a:r>
            <a:r>
              <a:rPr lang="sv-SE" sz="1600" dirty="0"/>
              <a:t>) stigma</a:t>
            </a:r>
          </a:p>
          <a:p>
            <a:r>
              <a:rPr lang="sv-SE" sz="1600" dirty="0" err="1"/>
              <a:t>Internalized</a:t>
            </a:r>
            <a:r>
              <a:rPr lang="sv-SE" sz="1600" dirty="0"/>
              <a:t> stigma</a:t>
            </a:r>
          </a:p>
          <a:p>
            <a:r>
              <a:rPr lang="sv-SE" sz="1600" dirty="0" err="1"/>
              <a:t>Intersectional</a:t>
            </a:r>
            <a:r>
              <a:rPr lang="sv-SE" sz="1600" dirty="0"/>
              <a:t> stigma</a:t>
            </a:r>
          </a:p>
          <a:p>
            <a:endParaRPr lang="sv-SE" dirty="0"/>
          </a:p>
          <a:p>
            <a:pPr marL="0" indent="0">
              <a:buNone/>
            </a:pPr>
            <a:r>
              <a:rPr lang="sv-SE" dirty="0" err="1">
                <a:sym typeface="Wingdings" panose="05000000000000000000" pitchFamily="2" charset="2"/>
              </a:rPr>
              <a:t>Consequences</a:t>
            </a:r>
            <a:r>
              <a:rPr lang="sv-SE" dirty="0">
                <a:sym typeface="Wingdings" panose="05000000000000000000" pitchFamily="2" charset="2"/>
              </a:rPr>
              <a:t> </a:t>
            </a:r>
            <a:r>
              <a:rPr lang="sv-SE" dirty="0" err="1">
                <a:sym typeface="Wingdings" panose="05000000000000000000" pitchFamily="2" charset="2"/>
              </a:rPr>
              <a:t>of</a:t>
            </a:r>
            <a:r>
              <a:rPr lang="sv-SE" dirty="0">
                <a:sym typeface="Wingdings" panose="05000000000000000000" pitchFamily="2" charset="2"/>
              </a:rPr>
              <a:t> HIV stigma for the </a:t>
            </a:r>
            <a:r>
              <a:rPr lang="sv-SE" dirty="0" err="1">
                <a:sym typeface="Wingdings" panose="05000000000000000000" pitchFamily="2" charset="2"/>
              </a:rPr>
              <a:t>entire</a:t>
            </a:r>
            <a:r>
              <a:rPr lang="sv-SE" dirty="0">
                <a:sym typeface="Wingdings" panose="05000000000000000000" pitchFamily="2" charset="2"/>
              </a:rPr>
              <a:t> population: </a:t>
            </a:r>
          </a:p>
          <a:p>
            <a:pPr>
              <a:buFont typeface="Wingdings" panose="05000000000000000000" pitchFamily="2" charset="2"/>
              <a:buChar char="à"/>
            </a:pPr>
            <a:r>
              <a:rPr lang="sv-SE" dirty="0"/>
              <a:t>Negative </a:t>
            </a:r>
            <a:r>
              <a:rPr lang="sv-SE" dirty="0" err="1"/>
              <a:t>impact</a:t>
            </a:r>
            <a:r>
              <a:rPr lang="sv-SE" dirty="0"/>
              <a:t> on mental and sexual </a:t>
            </a:r>
            <a:r>
              <a:rPr lang="sv-SE" dirty="0" err="1"/>
              <a:t>health</a:t>
            </a:r>
            <a:r>
              <a:rPr lang="sv-SE" dirty="0"/>
              <a:t>, </a:t>
            </a:r>
            <a:r>
              <a:rPr lang="sv-SE" dirty="0" err="1"/>
              <a:t>worry</a:t>
            </a:r>
            <a:r>
              <a:rPr lang="sv-SE" dirty="0"/>
              <a:t>, </a:t>
            </a:r>
            <a:r>
              <a:rPr lang="sv-SE" dirty="0" err="1"/>
              <a:t>involuntary</a:t>
            </a:r>
            <a:r>
              <a:rPr lang="sv-SE" dirty="0"/>
              <a:t> </a:t>
            </a:r>
            <a:r>
              <a:rPr lang="sv-SE" dirty="0" err="1"/>
              <a:t>loneliness</a:t>
            </a:r>
            <a:r>
              <a:rPr lang="sv-SE" dirty="0"/>
              <a:t>, feelings </a:t>
            </a:r>
            <a:r>
              <a:rPr lang="sv-SE" dirty="0" err="1"/>
              <a:t>of</a:t>
            </a:r>
            <a:r>
              <a:rPr lang="sv-SE" dirty="0"/>
              <a:t> </a:t>
            </a:r>
            <a:r>
              <a:rPr lang="sv-SE" dirty="0" err="1"/>
              <a:t>hopelessness</a:t>
            </a:r>
            <a:r>
              <a:rPr lang="sv-SE" dirty="0"/>
              <a:t>, exposure to </a:t>
            </a:r>
            <a:r>
              <a:rPr lang="sv-SE" dirty="0" err="1"/>
              <a:t>violence</a:t>
            </a:r>
            <a:r>
              <a:rPr lang="sv-SE" dirty="0"/>
              <a:t>, </a:t>
            </a:r>
            <a:r>
              <a:rPr lang="sv-SE" dirty="0" err="1"/>
              <a:t>effects</a:t>
            </a:r>
            <a:r>
              <a:rPr lang="sv-SE" dirty="0"/>
              <a:t> on </a:t>
            </a:r>
            <a:r>
              <a:rPr lang="sv-SE" dirty="0" err="1"/>
              <a:t>treatment</a:t>
            </a:r>
            <a:r>
              <a:rPr lang="sv-SE" dirty="0"/>
              <a:t> </a:t>
            </a:r>
            <a:r>
              <a:rPr lang="sv-SE" dirty="0" err="1"/>
              <a:t>adherence</a:t>
            </a:r>
            <a:r>
              <a:rPr lang="sv-SE" dirty="0"/>
              <a:t>, etc.</a:t>
            </a:r>
          </a:p>
          <a:p>
            <a:endParaRPr lang="sv-SE" dirty="0"/>
          </a:p>
          <a:p>
            <a:endParaRPr lang="sv-SE" dirty="0"/>
          </a:p>
        </p:txBody>
      </p:sp>
      <p:sp>
        <p:nvSpPr>
          <p:cNvPr id="5" name="Platshållare för text 4">
            <a:extLst>
              <a:ext uri="{FF2B5EF4-FFF2-40B4-BE49-F238E27FC236}">
                <a16:creationId xmlns:a16="http://schemas.microsoft.com/office/drawing/2014/main" id="{0D9CD386-3BC6-A96A-9BD6-9E1A1F17A8DB}"/>
              </a:ext>
            </a:extLst>
          </p:cNvPr>
          <p:cNvSpPr>
            <a:spLocks noGrp="1"/>
          </p:cNvSpPr>
          <p:nvPr>
            <p:ph type="body" sz="quarter" idx="11"/>
          </p:nvPr>
        </p:nvSpPr>
        <p:spPr/>
        <p:txBody>
          <a:bodyPr/>
          <a:lstStyle/>
          <a:p>
            <a:endParaRPr lang="sv-SE"/>
          </a:p>
        </p:txBody>
      </p:sp>
      <p:sp>
        <p:nvSpPr>
          <p:cNvPr id="7" name="textruta 6">
            <a:extLst>
              <a:ext uri="{FF2B5EF4-FFF2-40B4-BE49-F238E27FC236}">
                <a16:creationId xmlns:a16="http://schemas.microsoft.com/office/drawing/2014/main" id="{0A0A00F1-52A6-F8B3-B93A-6D7EBB5B5AC2}"/>
              </a:ext>
            </a:extLst>
          </p:cNvPr>
          <p:cNvSpPr txBox="1"/>
          <p:nvPr/>
        </p:nvSpPr>
        <p:spPr>
          <a:xfrm>
            <a:off x="916776" y="5562398"/>
            <a:ext cx="5323239" cy="369332"/>
          </a:xfrm>
          <a:prstGeom prst="rect">
            <a:avLst/>
          </a:prstGeom>
          <a:noFill/>
        </p:spPr>
        <p:txBody>
          <a:bodyPr wrap="square" rtlCol="0">
            <a:spAutoFit/>
          </a:bodyPr>
          <a:lstStyle/>
          <a:p>
            <a:r>
              <a:rPr lang="sv-SE"/>
              <a:t>Image by </a:t>
            </a:r>
            <a:r>
              <a:rPr lang="sv-SE" dirty="0"/>
              <a:t>Erica Kanon, Noaks Ark Stockholm.</a:t>
            </a:r>
          </a:p>
        </p:txBody>
      </p:sp>
    </p:spTree>
    <p:extLst>
      <p:ext uri="{BB962C8B-B14F-4D97-AF65-F5344CB8AC3E}">
        <p14:creationId xmlns:p14="http://schemas.microsoft.com/office/powerpoint/2010/main" val="3854809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720316-29A9-CFE1-AF09-D193979A54B1}"/>
              </a:ext>
            </a:extLst>
          </p:cNvPr>
          <p:cNvSpPr>
            <a:spLocks noGrp="1"/>
          </p:cNvSpPr>
          <p:nvPr>
            <p:ph type="title"/>
          </p:nvPr>
        </p:nvSpPr>
        <p:spPr/>
        <p:txBody>
          <a:bodyPr/>
          <a:lstStyle/>
          <a:p>
            <a:r>
              <a:rPr lang="sv-SE" dirty="0" err="1"/>
              <a:t>Why</a:t>
            </a:r>
            <a:r>
              <a:rPr lang="sv-SE" dirty="0"/>
              <a:t> HIV stigma in Sweden?</a:t>
            </a:r>
          </a:p>
        </p:txBody>
      </p:sp>
      <p:sp>
        <p:nvSpPr>
          <p:cNvPr id="3" name="Platshållare för innehåll 2">
            <a:extLst>
              <a:ext uri="{FF2B5EF4-FFF2-40B4-BE49-F238E27FC236}">
                <a16:creationId xmlns:a16="http://schemas.microsoft.com/office/drawing/2014/main" id="{7F360D4D-1FFC-61BD-3F5B-E9FB1E9D33CB}"/>
              </a:ext>
            </a:extLst>
          </p:cNvPr>
          <p:cNvSpPr>
            <a:spLocks noGrp="1"/>
          </p:cNvSpPr>
          <p:nvPr>
            <p:ph idx="1"/>
          </p:nvPr>
        </p:nvSpPr>
        <p:spPr/>
        <p:txBody>
          <a:bodyPr/>
          <a:lstStyle/>
          <a:p>
            <a:r>
              <a:rPr lang="sv-SE" dirty="0"/>
              <a:t>In </a:t>
            </a:r>
            <a:r>
              <a:rPr lang="sv-SE" dirty="0" err="1"/>
              <a:t>countries</a:t>
            </a:r>
            <a:r>
              <a:rPr lang="sv-SE" dirty="0"/>
              <a:t> </a:t>
            </a:r>
            <a:r>
              <a:rPr lang="sv-SE" dirty="0" err="1"/>
              <a:t>with</a:t>
            </a:r>
            <a:r>
              <a:rPr lang="sv-SE" dirty="0"/>
              <a:t> a </a:t>
            </a:r>
            <a:r>
              <a:rPr lang="sv-SE" dirty="0" err="1"/>
              <a:t>low</a:t>
            </a:r>
            <a:r>
              <a:rPr lang="sv-SE" dirty="0"/>
              <a:t> HIV-</a:t>
            </a:r>
            <a:r>
              <a:rPr lang="sv-SE" dirty="0" err="1"/>
              <a:t>prevalence</a:t>
            </a:r>
            <a:r>
              <a:rPr lang="sv-SE" dirty="0"/>
              <a:t> it is </a:t>
            </a:r>
            <a:r>
              <a:rPr lang="sv-SE" dirty="0" err="1"/>
              <a:t>precisely</a:t>
            </a:r>
            <a:r>
              <a:rPr lang="sv-SE" dirty="0"/>
              <a:t> </a:t>
            </a:r>
            <a:r>
              <a:rPr lang="sv-SE" dirty="0" err="1"/>
              <a:t>its</a:t>
            </a:r>
            <a:r>
              <a:rPr lang="sv-SE" dirty="0"/>
              <a:t> </a:t>
            </a:r>
            <a:r>
              <a:rPr lang="sv-SE" dirty="0" err="1"/>
              <a:t>rarity</a:t>
            </a:r>
            <a:r>
              <a:rPr lang="sv-SE" dirty="0"/>
              <a:t> </a:t>
            </a:r>
            <a:r>
              <a:rPr lang="sv-SE" dirty="0" err="1"/>
              <a:t>that</a:t>
            </a:r>
            <a:r>
              <a:rPr lang="sv-SE" dirty="0"/>
              <a:t> drives stigma </a:t>
            </a:r>
          </a:p>
          <a:p>
            <a:r>
              <a:rPr lang="sv-SE" dirty="0"/>
              <a:t>Insufficient </a:t>
            </a:r>
            <a:r>
              <a:rPr lang="sv-SE" dirty="0" err="1"/>
              <a:t>knowledge</a:t>
            </a:r>
            <a:r>
              <a:rPr lang="sv-SE" dirty="0"/>
              <a:t> </a:t>
            </a:r>
            <a:r>
              <a:rPr lang="sv-SE" dirty="0" err="1"/>
              <a:t>about</a:t>
            </a:r>
            <a:r>
              <a:rPr lang="sv-SE" dirty="0"/>
              <a:t> HIV </a:t>
            </a:r>
            <a:r>
              <a:rPr lang="sv-SE" dirty="0" err="1"/>
              <a:t>within</a:t>
            </a:r>
            <a:r>
              <a:rPr lang="sv-SE" dirty="0"/>
              <a:t> the </a:t>
            </a:r>
            <a:r>
              <a:rPr lang="sv-SE" dirty="0" err="1"/>
              <a:t>healthcare</a:t>
            </a:r>
            <a:r>
              <a:rPr lang="sv-SE" dirty="0"/>
              <a:t> </a:t>
            </a:r>
            <a:r>
              <a:rPr lang="sv-SE" dirty="0" err="1"/>
              <a:t>sector</a:t>
            </a:r>
            <a:r>
              <a:rPr lang="sv-SE" dirty="0"/>
              <a:t> </a:t>
            </a:r>
            <a:r>
              <a:rPr lang="sv-SE" dirty="0" err="1"/>
              <a:t>tends</a:t>
            </a:r>
            <a:r>
              <a:rPr lang="sv-SE" dirty="0"/>
              <a:t> to </a:t>
            </a:r>
            <a:r>
              <a:rPr lang="sv-SE" dirty="0" err="1"/>
              <a:t>increase</a:t>
            </a:r>
            <a:r>
              <a:rPr lang="sv-SE" dirty="0"/>
              <a:t> the </a:t>
            </a:r>
            <a:r>
              <a:rPr lang="sv-SE" dirty="0" err="1"/>
              <a:t>prevalence</a:t>
            </a:r>
            <a:r>
              <a:rPr lang="sv-SE" dirty="0"/>
              <a:t> </a:t>
            </a:r>
            <a:r>
              <a:rPr lang="sv-SE" dirty="0" err="1"/>
              <a:t>of</a:t>
            </a:r>
            <a:r>
              <a:rPr lang="sv-SE" dirty="0"/>
              <a:t> HIV stigma </a:t>
            </a:r>
          </a:p>
          <a:p>
            <a:r>
              <a:rPr lang="sv-SE" dirty="0"/>
              <a:t>HIV is </a:t>
            </a:r>
            <a:r>
              <a:rPr lang="sv-SE" dirty="0" err="1"/>
              <a:t>associated</a:t>
            </a:r>
            <a:r>
              <a:rPr lang="sv-SE" dirty="0"/>
              <a:t> </a:t>
            </a:r>
            <a:r>
              <a:rPr lang="sv-SE" dirty="0" err="1"/>
              <a:t>with</a:t>
            </a:r>
            <a:r>
              <a:rPr lang="sv-SE" dirty="0"/>
              <a:t> </a:t>
            </a:r>
            <a:r>
              <a:rPr lang="sv-SE" dirty="0" err="1"/>
              <a:t>deviating</a:t>
            </a:r>
            <a:r>
              <a:rPr lang="sv-SE" dirty="0"/>
              <a:t> from norms, </a:t>
            </a:r>
            <a:r>
              <a:rPr lang="sv-SE" dirty="0" err="1"/>
              <a:t>e.g</a:t>
            </a:r>
            <a:r>
              <a:rPr lang="sv-SE" dirty="0"/>
              <a:t>. migration, sexual </a:t>
            </a:r>
            <a:r>
              <a:rPr lang="sv-SE" dirty="0" err="1"/>
              <a:t>minorities</a:t>
            </a:r>
            <a:r>
              <a:rPr lang="sv-SE" dirty="0"/>
              <a:t> and </a:t>
            </a:r>
            <a:r>
              <a:rPr lang="sv-SE" dirty="0" err="1"/>
              <a:t>people</a:t>
            </a:r>
            <a:r>
              <a:rPr lang="sv-SE" dirty="0"/>
              <a:t> </a:t>
            </a:r>
            <a:r>
              <a:rPr lang="sv-SE" dirty="0" err="1"/>
              <a:t>who</a:t>
            </a:r>
            <a:r>
              <a:rPr lang="sv-SE" dirty="0"/>
              <a:t> </a:t>
            </a:r>
            <a:r>
              <a:rPr lang="sv-SE" dirty="0" err="1"/>
              <a:t>inject</a:t>
            </a:r>
            <a:r>
              <a:rPr lang="sv-SE" dirty="0"/>
              <a:t> </a:t>
            </a:r>
            <a:r>
              <a:rPr lang="sv-SE" dirty="0" err="1"/>
              <a:t>drugs</a:t>
            </a:r>
            <a:endParaRPr lang="sv-SE" dirty="0"/>
          </a:p>
          <a:p>
            <a:r>
              <a:rPr lang="sv-SE" dirty="0"/>
              <a:t>The </a:t>
            </a:r>
            <a:r>
              <a:rPr lang="sv-SE" dirty="0" err="1"/>
              <a:t>individual</a:t>
            </a:r>
            <a:r>
              <a:rPr lang="sv-SE" dirty="0"/>
              <a:t> is </a:t>
            </a:r>
            <a:r>
              <a:rPr lang="sv-SE" dirty="0" err="1"/>
              <a:t>viewed</a:t>
            </a:r>
            <a:r>
              <a:rPr lang="sv-SE" dirty="0"/>
              <a:t> as a </a:t>
            </a:r>
            <a:r>
              <a:rPr lang="sv-SE" dirty="0" err="1"/>
              <a:t>failure</a:t>
            </a:r>
            <a:r>
              <a:rPr lang="sv-SE" dirty="0"/>
              <a:t> – </a:t>
            </a:r>
            <a:r>
              <a:rPr lang="sv-SE" dirty="0" err="1"/>
              <a:t>having</a:t>
            </a:r>
            <a:r>
              <a:rPr lang="sv-SE" dirty="0"/>
              <a:t> </a:t>
            </a:r>
            <a:r>
              <a:rPr lang="sv-SE" dirty="0" err="1"/>
              <a:t>contracted</a:t>
            </a:r>
            <a:r>
              <a:rPr lang="sv-SE" dirty="0"/>
              <a:t> HIV/not </a:t>
            </a:r>
            <a:r>
              <a:rPr lang="sv-SE" dirty="0" err="1"/>
              <a:t>having</a:t>
            </a:r>
            <a:r>
              <a:rPr lang="sv-SE" dirty="0"/>
              <a:t> </a:t>
            </a:r>
            <a:r>
              <a:rPr lang="sv-SE" dirty="0" err="1"/>
              <a:t>managed</a:t>
            </a:r>
            <a:r>
              <a:rPr lang="sv-SE" dirty="0"/>
              <a:t> to </a:t>
            </a:r>
            <a:r>
              <a:rPr lang="sv-SE" dirty="0" err="1"/>
              <a:t>protect</a:t>
            </a:r>
            <a:r>
              <a:rPr lang="sv-SE" dirty="0"/>
              <a:t> </a:t>
            </a:r>
            <a:r>
              <a:rPr lang="sv-SE" dirty="0" err="1"/>
              <a:t>him</a:t>
            </a:r>
            <a:r>
              <a:rPr lang="sv-SE" dirty="0"/>
              <a:t>/</a:t>
            </a:r>
            <a:r>
              <a:rPr lang="sv-SE" dirty="0" err="1"/>
              <a:t>herself</a:t>
            </a:r>
            <a:endParaRPr lang="sv-SE" dirty="0"/>
          </a:p>
        </p:txBody>
      </p:sp>
      <p:sp>
        <p:nvSpPr>
          <p:cNvPr id="4" name="Platshållare för innehåll 3">
            <a:extLst>
              <a:ext uri="{FF2B5EF4-FFF2-40B4-BE49-F238E27FC236}">
                <a16:creationId xmlns:a16="http://schemas.microsoft.com/office/drawing/2014/main" id="{10911AE8-8163-3BC2-7EC4-F44C5BAE9677}"/>
              </a:ext>
            </a:extLst>
          </p:cNvPr>
          <p:cNvSpPr>
            <a:spLocks noGrp="1"/>
          </p:cNvSpPr>
          <p:nvPr>
            <p:ph idx="10"/>
          </p:nvPr>
        </p:nvSpPr>
        <p:spPr>
          <a:xfrm>
            <a:off x="8112225" y="908720"/>
            <a:ext cx="3168550" cy="1872208"/>
          </a:xfrm>
        </p:spPr>
        <p:txBody>
          <a:bodyPr/>
          <a:lstStyle/>
          <a:p>
            <a:pPr marL="0" indent="0">
              <a:buNone/>
            </a:pPr>
            <a:r>
              <a:rPr lang="sv-SE" sz="1400" dirty="0" err="1"/>
              <a:t>References</a:t>
            </a:r>
            <a:r>
              <a:rPr lang="sv-SE" sz="1400" dirty="0"/>
              <a:t> </a:t>
            </a:r>
          </a:p>
          <a:p>
            <a:pPr>
              <a:buFont typeface="Arial" panose="020B0604020202020204" pitchFamily="34" charset="0"/>
              <a:buChar char="•"/>
            </a:pPr>
            <a:r>
              <a:rPr lang="sv-SE" sz="1400" dirty="0"/>
              <a:t>Ljungcrantz (2017).</a:t>
            </a:r>
          </a:p>
          <a:p>
            <a:pPr>
              <a:buFont typeface="Arial" panose="020B0604020202020204" pitchFamily="34" charset="0"/>
              <a:buChar char="•"/>
            </a:pPr>
            <a:r>
              <a:rPr lang="sv-SE" sz="1400" dirty="0"/>
              <a:t>UNAIDS. Global AIDS </a:t>
            </a:r>
            <a:r>
              <a:rPr lang="sv-SE" sz="1400" dirty="0" err="1"/>
              <a:t>update</a:t>
            </a:r>
            <a:r>
              <a:rPr lang="sv-SE" sz="1400" dirty="0"/>
              <a:t> 2023: The </a:t>
            </a:r>
            <a:r>
              <a:rPr lang="sv-SE" sz="1400" dirty="0" err="1"/>
              <a:t>path</a:t>
            </a:r>
            <a:r>
              <a:rPr lang="sv-SE" sz="1400" dirty="0"/>
              <a:t> </a:t>
            </a:r>
            <a:r>
              <a:rPr lang="sv-SE" sz="1400" dirty="0" err="1"/>
              <a:t>that</a:t>
            </a:r>
            <a:r>
              <a:rPr lang="sv-SE" sz="1400" dirty="0"/>
              <a:t> </a:t>
            </a:r>
            <a:r>
              <a:rPr lang="sv-SE" sz="1400" dirty="0" err="1"/>
              <a:t>ends</a:t>
            </a:r>
            <a:r>
              <a:rPr lang="sv-SE" sz="1400" dirty="0"/>
              <a:t> AIDS (2023). </a:t>
            </a:r>
          </a:p>
          <a:p>
            <a:pPr>
              <a:buFont typeface="Arial" panose="020B0604020202020204" pitchFamily="34" charset="0"/>
              <a:buChar char="•"/>
            </a:pPr>
            <a:r>
              <a:rPr lang="en-US" sz="1400" dirty="0"/>
              <a:t>ECDC. Stigma: survey of people living with HIV (2023).</a:t>
            </a:r>
          </a:p>
          <a:p>
            <a:pPr>
              <a:buFont typeface="Arial" panose="020B0604020202020204" pitchFamily="34" charset="0"/>
              <a:buChar char="•"/>
            </a:pPr>
            <a:r>
              <a:rPr lang="sv-SE" sz="1400" dirty="0" err="1"/>
              <a:t>Mendez</a:t>
            </a:r>
            <a:r>
              <a:rPr lang="sv-SE" sz="1400" dirty="0"/>
              <a:t>-Lopez A et al (2024).</a:t>
            </a:r>
          </a:p>
          <a:p>
            <a:pPr>
              <a:buFont typeface="Arial" panose="020B0604020202020204" pitchFamily="34" charset="0"/>
              <a:buChar char="•"/>
            </a:pPr>
            <a:r>
              <a:rPr lang="sv-SE" sz="1400" dirty="0"/>
              <a:t>Dennermalm et al (2025).</a:t>
            </a:r>
          </a:p>
          <a:p>
            <a:pPr>
              <a:buFont typeface="Arial" panose="020B0604020202020204" pitchFamily="34" charset="0"/>
              <a:buChar char="•"/>
            </a:pPr>
            <a:endParaRPr lang="sv-SE" sz="1400" dirty="0"/>
          </a:p>
        </p:txBody>
      </p:sp>
      <p:sp>
        <p:nvSpPr>
          <p:cNvPr id="5" name="Platshållare för text 4">
            <a:extLst>
              <a:ext uri="{FF2B5EF4-FFF2-40B4-BE49-F238E27FC236}">
                <a16:creationId xmlns:a16="http://schemas.microsoft.com/office/drawing/2014/main" id="{24553EB2-E2D1-8705-9660-E89ECB87499C}"/>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2164664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DE563369-CED8-2803-59FD-CED4D4BB6ED6}"/>
              </a:ext>
            </a:extLst>
          </p:cNvPr>
          <p:cNvSpPr>
            <a:spLocks noGrp="1"/>
          </p:cNvSpPr>
          <p:nvPr>
            <p:ph type="title"/>
          </p:nvPr>
        </p:nvSpPr>
        <p:spPr/>
        <p:txBody>
          <a:bodyPr/>
          <a:lstStyle/>
          <a:p>
            <a:br>
              <a:rPr lang="sv-SE" dirty="0"/>
            </a:br>
            <a:r>
              <a:rPr lang="sv-SE" dirty="0"/>
              <a:t>HIV stigma </a:t>
            </a:r>
            <a:r>
              <a:rPr lang="sv-SE" dirty="0" err="1"/>
              <a:t>among</a:t>
            </a:r>
            <a:r>
              <a:rPr lang="sv-SE" dirty="0"/>
              <a:t> </a:t>
            </a:r>
            <a:r>
              <a:rPr lang="sv-SE" dirty="0" err="1"/>
              <a:t>children</a:t>
            </a:r>
            <a:r>
              <a:rPr lang="sv-SE" dirty="0"/>
              <a:t> and </a:t>
            </a:r>
            <a:r>
              <a:rPr lang="sv-SE" dirty="0" err="1"/>
              <a:t>young</a:t>
            </a:r>
            <a:r>
              <a:rPr lang="sv-SE" dirty="0"/>
              <a:t> </a:t>
            </a:r>
            <a:r>
              <a:rPr lang="sv-SE" dirty="0" err="1"/>
              <a:t>people</a:t>
            </a:r>
            <a:r>
              <a:rPr lang="sv-SE" dirty="0"/>
              <a:t> in Sweden</a:t>
            </a:r>
          </a:p>
        </p:txBody>
      </p:sp>
    </p:spTree>
    <p:extLst>
      <p:ext uri="{BB962C8B-B14F-4D97-AF65-F5344CB8AC3E}">
        <p14:creationId xmlns:p14="http://schemas.microsoft.com/office/powerpoint/2010/main" val="1387629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5DBC2936-5913-8E3A-3053-DDD2A675B087}"/>
              </a:ext>
            </a:extLst>
          </p:cNvPr>
          <p:cNvSpPr>
            <a:spLocks noGrp="1"/>
          </p:cNvSpPr>
          <p:nvPr>
            <p:ph type="title"/>
          </p:nvPr>
        </p:nvSpPr>
        <p:spPr/>
        <p:txBody>
          <a:bodyPr/>
          <a:lstStyle/>
          <a:p>
            <a:r>
              <a:rPr lang="sv-SE" dirty="0" err="1"/>
              <a:t>Consequences</a:t>
            </a:r>
            <a:r>
              <a:rPr lang="sv-SE" dirty="0"/>
              <a:t> for </a:t>
            </a:r>
            <a:r>
              <a:rPr lang="sv-SE" dirty="0" err="1"/>
              <a:t>children</a:t>
            </a:r>
            <a:r>
              <a:rPr lang="sv-SE" dirty="0"/>
              <a:t> and </a:t>
            </a:r>
            <a:r>
              <a:rPr lang="sv-SE" dirty="0" err="1"/>
              <a:t>young</a:t>
            </a:r>
            <a:r>
              <a:rPr lang="sv-SE" dirty="0"/>
              <a:t> </a:t>
            </a:r>
            <a:r>
              <a:rPr lang="sv-SE" dirty="0" err="1"/>
              <a:t>people</a:t>
            </a:r>
            <a:r>
              <a:rPr lang="sv-SE" dirty="0"/>
              <a:t> in Sweden</a:t>
            </a:r>
          </a:p>
        </p:txBody>
      </p:sp>
      <p:sp>
        <p:nvSpPr>
          <p:cNvPr id="4" name="Platshållare för innehåll 3">
            <a:extLst>
              <a:ext uri="{FF2B5EF4-FFF2-40B4-BE49-F238E27FC236}">
                <a16:creationId xmlns:a16="http://schemas.microsoft.com/office/drawing/2014/main" id="{DADE3C7C-1418-B937-C57B-227B392DE0AE}"/>
              </a:ext>
            </a:extLst>
          </p:cNvPr>
          <p:cNvSpPr>
            <a:spLocks noGrp="1"/>
          </p:cNvSpPr>
          <p:nvPr>
            <p:ph idx="1"/>
          </p:nvPr>
        </p:nvSpPr>
        <p:spPr/>
        <p:txBody>
          <a:bodyPr/>
          <a:lstStyle/>
          <a:p>
            <a:r>
              <a:rPr lang="sv-SE" dirty="0" err="1"/>
              <a:t>Fear</a:t>
            </a:r>
            <a:r>
              <a:rPr lang="sv-SE" dirty="0"/>
              <a:t> </a:t>
            </a:r>
            <a:r>
              <a:rPr lang="sv-SE" dirty="0" err="1"/>
              <a:t>of</a:t>
            </a:r>
            <a:r>
              <a:rPr lang="sv-SE" dirty="0"/>
              <a:t> </a:t>
            </a:r>
            <a:r>
              <a:rPr lang="sv-SE" dirty="0" err="1"/>
              <a:t>disclosing</a:t>
            </a:r>
            <a:r>
              <a:rPr lang="sv-SE" dirty="0"/>
              <a:t> HIV</a:t>
            </a:r>
          </a:p>
          <a:p>
            <a:pPr lvl="1"/>
            <a:r>
              <a:rPr lang="sv-SE" dirty="0" err="1"/>
              <a:t>Intense</a:t>
            </a:r>
            <a:r>
              <a:rPr lang="sv-SE" dirty="0"/>
              <a:t> </a:t>
            </a:r>
            <a:r>
              <a:rPr lang="sv-SE" dirty="0" err="1"/>
              <a:t>worry</a:t>
            </a:r>
            <a:r>
              <a:rPr lang="sv-SE" dirty="0"/>
              <a:t> </a:t>
            </a:r>
          </a:p>
          <a:p>
            <a:pPr lvl="1"/>
            <a:r>
              <a:rPr lang="sv-SE" dirty="0" err="1"/>
              <a:t>Avoidant</a:t>
            </a:r>
            <a:r>
              <a:rPr lang="sv-SE" dirty="0"/>
              <a:t> </a:t>
            </a:r>
            <a:r>
              <a:rPr lang="sv-SE" dirty="0" err="1"/>
              <a:t>behaviour</a:t>
            </a:r>
            <a:r>
              <a:rPr lang="sv-SE" dirty="0"/>
              <a:t> to </a:t>
            </a:r>
            <a:r>
              <a:rPr lang="sv-SE" dirty="0" err="1"/>
              <a:t>escape</a:t>
            </a:r>
            <a:r>
              <a:rPr lang="sv-SE" dirty="0"/>
              <a:t> negative </a:t>
            </a:r>
            <a:r>
              <a:rPr lang="sv-SE" dirty="0" err="1"/>
              <a:t>treatment</a:t>
            </a:r>
            <a:r>
              <a:rPr lang="sv-SE" dirty="0"/>
              <a:t> (and </a:t>
            </a:r>
            <a:r>
              <a:rPr lang="sv-SE" dirty="0" err="1"/>
              <a:t>thereby</a:t>
            </a:r>
            <a:r>
              <a:rPr lang="sv-SE" dirty="0"/>
              <a:t> </a:t>
            </a:r>
            <a:r>
              <a:rPr lang="sv-SE" dirty="0" err="1"/>
              <a:t>also</a:t>
            </a:r>
            <a:r>
              <a:rPr lang="sv-SE" dirty="0"/>
              <a:t> </a:t>
            </a:r>
            <a:r>
              <a:rPr lang="sv-SE" dirty="0" err="1"/>
              <a:t>missing</a:t>
            </a:r>
            <a:r>
              <a:rPr lang="sv-SE" dirty="0"/>
              <a:t> </a:t>
            </a:r>
            <a:r>
              <a:rPr lang="sv-SE" dirty="0" err="1"/>
              <a:t>out</a:t>
            </a:r>
            <a:r>
              <a:rPr lang="sv-SE" dirty="0"/>
              <a:t> on </a:t>
            </a:r>
            <a:r>
              <a:rPr lang="sv-SE" dirty="0" err="1"/>
              <a:t>possible</a:t>
            </a:r>
            <a:r>
              <a:rPr lang="sv-SE" dirty="0"/>
              <a:t> positive </a:t>
            </a:r>
            <a:r>
              <a:rPr lang="sv-SE" dirty="0" err="1"/>
              <a:t>treatment</a:t>
            </a:r>
            <a:r>
              <a:rPr lang="sv-SE" dirty="0"/>
              <a:t>)</a:t>
            </a:r>
          </a:p>
          <a:p>
            <a:pPr lvl="1"/>
            <a:r>
              <a:rPr lang="sv-SE" dirty="0"/>
              <a:t>HIV </a:t>
            </a:r>
            <a:r>
              <a:rPr lang="sv-SE" dirty="0" err="1"/>
              <a:t>becomes</a:t>
            </a:r>
            <a:r>
              <a:rPr lang="sv-SE" dirty="0"/>
              <a:t> a </a:t>
            </a:r>
            <a:r>
              <a:rPr lang="sv-SE" dirty="0" err="1"/>
              <a:t>secret</a:t>
            </a:r>
            <a:endParaRPr lang="sv-SE" dirty="0"/>
          </a:p>
          <a:p>
            <a:pPr lvl="1"/>
            <a:r>
              <a:rPr lang="sv-SE" dirty="0"/>
              <a:t>HIV </a:t>
            </a:r>
            <a:r>
              <a:rPr lang="sv-SE" dirty="0" err="1"/>
              <a:t>creates</a:t>
            </a:r>
            <a:r>
              <a:rPr lang="sv-SE" dirty="0"/>
              <a:t> </a:t>
            </a:r>
            <a:r>
              <a:rPr lang="sv-SE" dirty="0" err="1"/>
              <a:t>loneliness</a:t>
            </a:r>
            <a:r>
              <a:rPr lang="sv-SE" dirty="0"/>
              <a:t>: a </a:t>
            </a:r>
            <a:r>
              <a:rPr lang="sv-SE" dirty="0" err="1"/>
              <a:t>minority</a:t>
            </a:r>
            <a:r>
              <a:rPr lang="sv-SE" dirty="0"/>
              <a:t> </a:t>
            </a:r>
            <a:r>
              <a:rPr lang="sv-SE" dirty="0" err="1"/>
              <a:t>were</a:t>
            </a:r>
            <a:r>
              <a:rPr lang="sv-SE" dirty="0"/>
              <a:t> as </a:t>
            </a:r>
            <a:r>
              <a:rPr lang="sv-SE" dirty="0" err="1"/>
              <a:t>open</a:t>
            </a:r>
            <a:r>
              <a:rPr lang="sv-SE" dirty="0"/>
              <a:t> </a:t>
            </a:r>
            <a:r>
              <a:rPr lang="sv-SE" dirty="0" err="1"/>
              <a:t>about</a:t>
            </a:r>
            <a:r>
              <a:rPr lang="sv-SE" dirty="0"/>
              <a:t> </a:t>
            </a:r>
            <a:r>
              <a:rPr lang="sv-SE" dirty="0" err="1"/>
              <a:t>their</a:t>
            </a:r>
            <a:r>
              <a:rPr lang="sv-SE" dirty="0"/>
              <a:t> HIV status as </a:t>
            </a:r>
            <a:r>
              <a:rPr lang="sv-SE" dirty="0" err="1"/>
              <a:t>they</a:t>
            </a:r>
            <a:r>
              <a:rPr lang="sv-SE" dirty="0"/>
              <a:t> </a:t>
            </a:r>
            <a:r>
              <a:rPr lang="sv-SE" dirty="0" err="1"/>
              <a:t>wanted</a:t>
            </a:r>
            <a:r>
              <a:rPr lang="sv-SE" dirty="0"/>
              <a:t> to be</a:t>
            </a:r>
          </a:p>
          <a:p>
            <a:r>
              <a:rPr lang="sv-SE" dirty="0" err="1"/>
              <a:t>Psychosomatic</a:t>
            </a:r>
            <a:r>
              <a:rPr lang="sv-SE" dirty="0"/>
              <a:t> </a:t>
            </a:r>
            <a:r>
              <a:rPr lang="sv-SE" dirty="0" err="1"/>
              <a:t>complaints</a:t>
            </a:r>
            <a:endParaRPr lang="sv-SE" dirty="0"/>
          </a:p>
          <a:p>
            <a:r>
              <a:rPr lang="sv-SE" dirty="0"/>
              <a:t>Negative </a:t>
            </a:r>
            <a:r>
              <a:rPr lang="sv-SE" dirty="0" err="1"/>
              <a:t>self</a:t>
            </a:r>
            <a:r>
              <a:rPr lang="sv-SE" dirty="0"/>
              <a:t>-image</a:t>
            </a:r>
          </a:p>
          <a:p>
            <a:r>
              <a:rPr lang="sv-SE" dirty="0" err="1"/>
              <a:t>High</a:t>
            </a:r>
            <a:r>
              <a:rPr lang="sv-SE" dirty="0"/>
              <a:t> </a:t>
            </a:r>
            <a:r>
              <a:rPr lang="sv-SE" dirty="0" err="1"/>
              <a:t>degree</a:t>
            </a:r>
            <a:r>
              <a:rPr lang="sv-SE" dirty="0"/>
              <a:t> </a:t>
            </a:r>
            <a:r>
              <a:rPr lang="sv-SE" dirty="0" err="1"/>
              <a:t>of</a:t>
            </a:r>
            <a:r>
              <a:rPr lang="sv-SE" dirty="0"/>
              <a:t> exposure to </a:t>
            </a:r>
            <a:r>
              <a:rPr lang="sv-SE" dirty="0" err="1"/>
              <a:t>other</a:t>
            </a:r>
            <a:r>
              <a:rPr lang="sv-SE" dirty="0"/>
              <a:t> kinds </a:t>
            </a:r>
            <a:r>
              <a:rPr lang="sv-SE" dirty="0" err="1"/>
              <a:t>of</a:t>
            </a:r>
            <a:r>
              <a:rPr lang="sv-SE" dirty="0"/>
              <a:t> </a:t>
            </a:r>
            <a:r>
              <a:rPr lang="sv-SE" dirty="0" err="1"/>
              <a:t>victimization</a:t>
            </a:r>
            <a:r>
              <a:rPr lang="sv-SE" dirty="0"/>
              <a:t>, </a:t>
            </a:r>
            <a:r>
              <a:rPr lang="sv-SE" dirty="0" err="1"/>
              <a:t>e.g</a:t>
            </a:r>
            <a:r>
              <a:rPr lang="sv-SE" dirty="0"/>
              <a:t>. </a:t>
            </a:r>
            <a:r>
              <a:rPr lang="sv-SE" dirty="0" err="1"/>
              <a:t>violence</a:t>
            </a:r>
            <a:r>
              <a:rPr lang="sv-SE" dirty="0"/>
              <a:t> and </a:t>
            </a:r>
            <a:r>
              <a:rPr lang="sv-SE" dirty="0" err="1"/>
              <a:t>other</a:t>
            </a:r>
            <a:r>
              <a:rPr lang="sv-SE" dirty="0"/>
              <a:t> </a:t>
            </a:r>
            <a:r>
              <a:rPr lang="sv-SE" dirty="0" err="1"/>
              <a:t>violations</a:t>
            </a:r>
            <a:endParaRPr lang="sv-SE" dirty="0"/>
          </a:p>
          <a:p>
            <a:endParaRPr lang="sv-SE" dirty="0"/>
          </a:p>
        </p:txBody>
      </p:sp>
      <p:sp>
        <p:nvSpPr>
          <p:cNvPr id="2" name="Platshållare för innehåll 1">
            <a:extLst>
              <a:ext uri="{FF2B5EF4-FFF2-40B4-BE49-F238E27FC236}">
                <a16:creationId xmlns:a16="http://schemas.microsoft.com/office/drawing/2014/main" id="{742B570A-A5EA-CBD4-86C9-EA154C2F58CC}"/>
              </a:ext>
            </a:extLst>
          </p:cNvPr>
          <p:cNvSpPr>
            <a:spLocks noGrp="1"/>
          </p:cNvSpPr>
          <p:nvPr>
            <p:ph idx="10"/>
          </p:nvPr>
        </p:nvSpPr>
        <p:spPr/>
        <p:txBody>
          <a:bodyPr/>
          <a:lstStyle/>
          <a:p>
            <a:pPr marL="0" indent="0">
              <a:buNone/>
            </a:pPr>
            <a:r>
              <a:rPr lang="sv-SE" dirty="0" err="1"/>
              <a:t>References</a:t>
            </a:r>
            <a:r>
              <a:rPr lang="sv-SE" dirty="0"/>
              <a:t>:</a:t>
            </a:r>
          </a:p>
          <a:p>
            <a:r>
              <a:rPr lang="sv-SE" dirty="0"/>
              <a:t>Wiklander et al (2013).</a:t>
            </a:r>
          </a:p>
          <a:p>
            <a:r>
              <a:rPr lang="sv-SE" dirty="0" err="1"/>
              <a:t>Rydström</a:t>
            </a:r>
            <a:r>
              <a:rPr lang="sv-SE" dirty="0"/>
              <a:t> et al (2013, 2015, 2016). </a:t>
            </a:r>
          </a:p>
          <a:p>
            <a:r>
              <a:rPr lang="sv-SE" dirty="0"/>
              <a:t>Public Health Agency </a:t>
            </a:r>
            <a:r>
              <a:rPr lang="sv-SE" dirty="0" err="1"/>
              <a:t>of</a:t>
            </a:r>
            <a:r>
              <a:rPr lang="sv-SE" dirty="0"/>
              <a:t> Sweden (2020).</a:t>
            </a:r>
          </a:p>
          <a:p>
            <a:endParaRPr lang="sv-SE" dirty="0"/>
          </a:p>
          <a:p>
            <a:endParaRPr lang="sv-SE" dirty="0"/>
          </a:p>
        </p:txBody>
      </p:sp>
      <p:sp>
        <p:nvSpPr>
          <p:cNvPr id="6" name="Platshållare för text 5">
            <a:extLst>
              <a:ext uri="{FF2B5EF4-FFF2-40B4-BE49-F238E27FC236}">
                <a16:creationId xmlns:a16="http://schemas.microsoft.com/office/drawing/2014/main" id="{03E7CD1C-1BC9-9C9F-7244-25353CCD03AB}"/>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1302513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E54CAB-2A49-8FA1-D11B-ABBF45A4930B}"/>
              </a:ext>
            </a:extLst>
          </p:cNvPr>
          <p:cNvSpPr>
            <a:spLocks noGrp="1"/>
          </p:cNvSpPr>
          <p:nvPr>
            <p:ph type="title"/>
          </p:nvPr>
        </p:nvSpPr>
        <p:spPr/>
        <p:txBody>
          <a:bodyPr/>
          <a:lstStyle/>
          <a:p>
            <a:endParaRPr lang="sv-SE" dirty="0">
              <a:highlight>
                <a:srgbClr val="FFFF00"/>
              </a:highlight>
            </a:endParaRPr>
          </a:p>
        </p:txBody>
      </p:sp>
      <p:sp>
        <p:nvSpPr>
          <p:cNvPr id="15" name="Platshållare för innehåll 14">
            <a:extLst>
              <a:ext uri="{FF2B5EF4-FFF2-40B4-BE49-F238E27FC236}">
                <a16:creationId xmlns:a16="http://schemas.microsoft.com/office/drawing/2014/main" id="{2CCDEC2E-5FE3-52CB-BDA4-BAD05573B520}"/>
              </a:ext>
            </a:extLst>
          </p:cNvPr>
          <p:cNvSpPr>
            <a:spLocks noGrp="1"/>
          </p:cNvSpPr>
          <p:nvPr>
            <p:ph idx="1"/>
          </p:nvPr>
        </p:nvSpPr>
        <p:spPr/>
        <p:txBody>
          <a:bodyPr/>
          <a:lstStyle/>
          <a:p>
            <a:endParaRPr lang="sv-SE"/>
          </a:p>
        </p:txBody>
      </p:sp>
      <p:pic>
        <p:nvPicPr>
          <p:cNvPr id="1026" name="Picture 2" descr="HIV Stigma and Myths – MBRC">
            <a:extLst>
              <a:ext uri="{FF2B5EF4-FFF2-40B4-BE49-F238E27FC236}">
                <a16:creationId xmlns:a16="http://schemas.microsoft.com/office/drawing/2014/main" id="{56223D2C-E560-13FF-DD53-803F695773E8}"/>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2415" r="2415"/>
          <a:stretch/>
        </p:blipFill>
        <p:spPr bwMode="auto">
          <a:xfrm>
            <a:off x="3719736" y="116632"/>
            <a:ext cx="4366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6" name="Platshållare för text 15">
            <a:extLst>
              <a:ext uri="{FF2B5EF4-FFF2-40B4-BE49-F238E27FC236}">
                <a16:creationId xmlns:a16="http://schemas.microsoft.com/office/drawing/2014/main" id="{45B97AFC-6B12-8303-3BDE-34AAE0187450}"/>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1334356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7CD18317-886A-19F0-0EB7-BC05F1E6E62F}"/>
              </a:ext>
            </a:extLst>
          </p:cNvPr>
          <p:cNvSpPr>
            <a:spLocks noGrp="1"/>
          </p:cNvSpPr>
          <p:nvPr>
            <p:ph type="title"/>
          </p:nvPr>
        </p:nvSpPr>
        <p:spPr/>
        <p:txBody>
          <a:bodyPr/>
          <a:lstStyle/>
          <a:p>
            <a:r>
              <a:rPr lang="sv-SE" dirty="0" err="1"/>
              <a:t>Children’s</a:t>
            </a:r>
            <a:r>
              <a:rPr lang="sv-SE" dirty="0"/>
              <a:t> </a:t>
            </a:r>
            <a:r>
              <a:rPr lang="sv-SE" dirty="0" err="1"/>
              <a:t>rights</a:t>
            </a:r>
            <a:r>
              <a:rPr lang="sv-SE" dirty="0"/>
              <a:t> </a:t>
            </a:r>
          </a:p>
        </p:txBody>
      </p:sp>
    </p:spTree>
    <p:extLst>
      <p:ext uri="{BB962C8B-B14F-4D97-AF65-F5344CB8AC3E}">
        <p14:creationId xmlns:p14="http://schemas.microsoft.com/office/powerpoint/2010/main" val="241977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BD7CC3D5-6BB8-64DD-1D0C-79A99FCE7768}"/>
              </a:ext>
            </a:extLst>
          </p:cNvPr>
          <p:cNvSpPr>
            <a:spLocks noGrp="1"/>
          </p:cNvSpPr>
          <p:nvPr>
            <p:ph type="title"/>
          </p:nvPr>
        </p:nvSpPr>
        <p:spPr/>
        <p:txBody>
          <a:bodyPr/>
          <a:lstStyle/>
          <a:p>
            <a:r>
              <a:rPr lang="sv-SE" dirty="0"/>
              <a:t>The UN Convention on the </a:t>
            </a:r>
            <a:r>
              <a:rPr lang="sv-SE" dirty="0" err="1"/>
              <a:t>Rights</a:t>
            </a:r>
            <a:r>
              <a:rPr lang="sv-SE" dirty="0"/>
              <a:t> </a:t>
            </a:r>
            <a:r>
              <a:rPr lang="sv-SE" dirty="0" err="1"/>
              <a:t>of</a:t>
            </a:r>
            <a:r>
              <a:rPr lang="sv-SE" dirty="0"/>
              <a:t> the Child</a:t>
            </a:r>
          </a:p>
        </p:txBody>
      </p:sp>
      <p:sp>
        <p:nvSpPr>
          <p:cNvPr id="16" name="Platshållare för innehåll 15">
            <a:extLst>
              <a:ext uri="{FF2B5EF4-FFF2-40B4-BE49-F238E27FC236}">
                <a16:creationId xmlns:a16="http://schemas.microsoft.com/office/drawing/2014/main" id="{B60E0E64-3509-7916-E0BA-B10733F7B350}"/>
              </a:ext>
            </a:extLst>
          </p:cNvPr>
          <p:cNvSpPr>
            <a:spLocks noGrp="1"/>
          </p:cNvSpPr>
          <p:nvPr>
            <p:ph idx="10"/>
          </p:nvPr>
        </p:nvSpPr>
        <p:spPr>
          <a:xfrm>
            <a:off x="8128560" y="1052736"/>
            <a:ext cx="3168550" cy="5184924"/>
          </a:xfrm>
        </p:spPr>
        <p:txBody>
          <a:bodyPr/>
          <a:lstStyle/>
          <a:p>
            <a:pPr algn="l"/>
            <a:r>
              <a:rPr lang="sv-SE" b="0" i="0" dirty="0">
                <a:solidFill>
                  <a:srgbClr val="000000"/>
                </a:solidFill>
                <a:effectLst/>
                <a:latin typeface="notoSans"/>
              </a:rPr>
              <a:t>2. </a:t>
            </a:r>
            <a:r>
              <a:rPr lang="en-US" sz="1800" b="0" i="0" u="none" strike="noStrike" baseline="0" dirty="0">
                <a:latin typeface="Inter"/>
              </a:rPr>
              <a:t>All children are equally valuable and have the same rights. No one may be discriminated against</a:t>
            </a:r>
            <a:r>
              <a:rPr lang="sv-SE" b="0" i="0" dirty="0">
                <a:solidFill>
                  <a:srgbClr val="000000"/>
                </a:solidFill>
                <a:effectLst/>
                <a:latin typeface="notoSans"/>
              </a:rPr>
              <a:t>. </a:t>
            </a:r>
          </a:p>
          <a:p>
            <a:pPr algn="l"/>
            <a:r>
              <a:rPr lang="sv-SE" b="0" i="0" dirty="0">
                <a:solidFill>
                  <a:srgbClr val="000000"/>
                </a:solidFill>
                <a:effectLst/>
                <a:latin typeface="notoSans"/>
              </a:rPr>
              <a:t>3. </a:t>
            </a:r>
            <a:r>
              <a:rPr lang="en-US" sz="1800" b="0" i="0" u="none" strike="noStrike" baseline="0" dirty="0">
                <a:latin typeface="Inter"/>
              </a:rPr>
              <a:t>In all decisions concerning children, the primary consideration shall be what is judged to be in the child’s </a:t>
            </a:r>
            <a:r>
              <a:rPr lang="sv-SE" sz="1800" b="0" i="0" u="none" strike="noStrike" baseline="0" dirty="0">
                <a:latin typeface="Inter"/>
              </a:rPr>
              <a:t>best interests.</a:t>
            </a:r>
            <a:r>
              <a:rPr lang="sv-SE" b="0" i="0" dirty="0">
                <a:solidFill>
                  <a:srgbClr val="000000"/>
                </a:solidFill>
                <a:effectLst/>
                <a:latin typeface="notoSans"/>
              </a:rPr>
              <a:t> </a:t>
            </a:r>
          </a:p>
          <a:p>
            <a:pPr algn="l"/>
            <a:r>
              <a:rPr lang="sv-SE" b="0" i="0" dirty="0">
                <a:solidFill>
                  <a:srgbClr val="000000"/>
                </a:solidFill>
                <a:effectLst/>
                <a:latin typeface="notoSans"/>
              </a:rPr>
              <a:t>6. </a:t>
            </a:r>
            <a:r>
              <a:rPr lang="en-US" sz="1800" b="0" i="0" u="none" strike="noStrike" baseline="0" dirty="0">
                <a:latin typeface="Inter"/>
              </a:rPr>
              <a:t>Children have the right to life, survival and development.</a:t>
            </a:r>
            <a:endParaRPr lang="sv-SE" b="0" i="0" dirty="0">
              <a:solidFill>
                <a:srgbClr val="000000"/>
              </a:solidFill>
              <a:effectLst/>
              <a:latin typeface="notoSans"/>
            </a:endParaRPr>
          </a:p>
          <a:p>
            <a:pPr algn="l"/>
            <a:r>
              <a:rPr lang="sv-SE" b="0" i="0" dirty="0">
                <a:solidFill>
                  <a:srgbClr val="000000"/>
                </a:solidFill>
                <a:effectLst/>
                <a:latin typeface="notoSans"/>
              </a:rPr>
              <a:t>12.</a:t>
            </a:r>
            <a:r>
              <a:rPr lang="en-US" sz="1800" b="0" i="0" u="none" strike="noStrike" baseline="0" dirty="0">
                <a:latin typeface="Inter"/>
              </a:rPr>
              <a:t> Children have the right to express their views and be heard in all matters concerning the child. The child’s views shall be taken into account, in light of the child's age and maturity.</a:t>
            </a:r>
            <a:endParaRPr lang="sv-SE" b="0" i="0" dirty="0">
              <a:solidFill>
                <a:srgbClr val="000000"/>
              </a:solidFill>
              <a:effectLst/>
              <a:latin typeface="notoSans"/>
            </a:endParaRPr>
          </a:p>
          <a:p>
            <a:endParaRPr lang="sv-SE" dirty="0"/>
          </a:p>
        </p:txBody>
      </p:sp>
      <p:sp>
        <p:nvSpPr>
          <p:cNvPr id="17" name="Platshållare för text 16">
            <a:extLst>
              <a:ext uri="{FF2B5EF4-FFF2-40B4-BE49-F238E27FC236}">
                <a16:creationId xmlns:a16="http://schemas.microsoft.com/office/drawing/2014/main" id="{A2F32BE9-B04C-F246-2E69-20D75C93201B}"/>
              </a:ext>
            </a:extLst>
          </p:cNvPr>
          <p:cNvSpPr>
            <a:spLocks noGrp="1"/>
          </p:cNvSpPr>
          <p:nvPr>
            <p:ph type="body" sz="quarter" idx="11"/>
          </p:nvPr>
        </p:nvSpPr>
        <p:spPr/>
        <p:txBody>
          <a:bodyPr/>
          <a:lstStyle/>
          <a:p>
            <a:endParaRPr lang="sv-SE"/>
          </a:p>
        </p:txBody>
      </p:sp>
      <p:pic>
        <p:nvPicPr>
          <p:cNvPr id="18" name="Platshållare för innehåll 9">
            <a:extLst>
              <a:ext uri="{FF2B5EF4-FFF2-40B4-BE49-F238E27FC236}">
                <a16:creationId xmlns:a16="http://schemas.microsoft.com/office/drawing/2014/main" id="{0A4A71E9-96F1-9761-E8E8-231CE7C12ECB}"/>
              </a:ext>
            </a:extLst>
          </p:cNvPr>
          <p:cNvPicPr>
            <a:picLocks noGrp="1" noChangeAspect="1"/>
          </p:cNvPicPr>
          <p:nvPr>
            <p:ph idx="1"/>
          </p:nvPr>
        </p:nvPicPr>
        <p:blipFill>
          <a:blip r:embed="rId2"/>
          <a:srcRect l="17583" t="39647" r="18685" b="22946"/>
          <a:stretch/>
        </p:blipFill>
        <p:spPr>
          <a:xfrm>
            <a:off x="803176" y="2060848"/>
            <a:ext cx="6553200" cy="2259730"/>
          </a:xfrm>
        </p:spPr>
      </p:pic>
    </p:spTree>
    <p:extLst>
      <p:ext uri="{BB962C8B-B14F-4D97-AF65-F5344CB8AC3E}">
        <p14:creationId xmlns:p14="http://schemas.microsoft.com/office/powerpoint/2010/main" val="83845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E36A582D-34C2-4A8C-F03F-68B693EC92AE}"/>
              </a:ext>
            </a:extLst>
          </p:cNvPr>
          <p:cNvSpPr>
            <a:spLocks noGrp="1"/>
          </p:cNvSpPr>
          <p:nvPr>
            <p:ph type="title"/>
          </p:nvPr>
        </p:nvSpPr>
        <p:spPr/>
        <p:txBody>
          <a:bodyPr/>
          <a:lstStyle/>
          <a:p>
            <a:r>
              <a:rPr lang="sv-SE" dirty="0" err="1"/>
              <a:t>Which</a:t>
            </a:r>
            <a:r>
              <a:rPr lang="sv-SE" dirty="0"/>
              <a:t> </a:t>
            </a:r>
            <a:r>
              <a:rPr lang="sv-SE" dirty="0" err="1"/>
              <a:t>methods</a:t>
            </a:r>
            <a:r>
              <a:rPr lang="sv-SE" dirty="0"/>
              <a:t> </a:t>
            </a:r>
            <a:r>
              <a:rPr lang="sv-SE" dirty="0" err="1"/>
              <a:t>work</a:t>
            </a:r>
            <a:r>
              <a:rPr lang="sv-SE" dirty="0"/>
              <a:t>?</a:t>
            </a:r>
          </a:p>
        </p:txBody>
      </p:sp>
    </p:spTree>
    <p:extLst>
      <p:ext uri="{BB962C8B-B14F-4D97-AF65-F5344CB8AC3E}">
        <p14:creationId xmlns:p14="http://schemas.microsoft.com/office/powerpoint/2010/main" val="795536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C8EA4D-D528-E69B-310C-E1F0BCF17AFC}"/>
              </a:ext>
            </a:extLst>
          </p:cNvPr>
          <p:cNvSpPr>
            <a:spLocks noGrp="1"/>
          </p:cNvSpPr>
          <p:nvPr>
            <p:ph type="title"/>
          </p:nvPr>
        </p:nvSpPr>
        <p:spPr/>
        <p:txBody>
          <a:bodyPr/>
          <a:lstStyle/>
          <a:p>
            <a:r>
              <a:rPr lang="sv-SE" dirty="0"/>
              <a:t>Research </a:t>
            </a:r>
            <a:r>
              <a:rPr lang="sv-SE" dirty="0" err="1"/>
              <a:t>summary</a:t>
            </a:r>
            <a:r>
              <a:rPr lang="sv-SE" dirty="0"/>
              <a:t> on </a:t>
            </a:r>
            <a:r>
              <a:rPr lang="sv-SE" dirty="0" err="1"/>
              <a:t>effective</a:t>
            </a:r>
            <a:r>
              <a:rPr lang="sv-SE" dirty="0"/>
              <a:t> stigma-</a:t>
            </a:r>
            <a:r>
              <a:rPr lang="sv-SE" dirty="0" err="1"/>
              <a:t>reducing</a:t>
            </a:r>
            <a:r>
              <a:rPr lang="sv-SE" dirty="0"/>
              <a:t> </a:t>
            </a:r>
            <a:r>
              <a:rPr lang="sv-SE" dirty="0" err="1"/>
              <a:t>methods</a:t>
            </a:r>
            <a:endParaRPr lang="sv-SE" b="0" dirty="0"/>
          </a:p>
        </p:txBody>
      </p:sp>
      <p:pic>
        <p:nvPicPr>
          <p:cNvPr id="7" name="Platshållare för innehåll 6">
            <a:extLst>
              <a:ext uri="{FF2B5EF4-FFF2-40B4-BE49-F238E27FC236}">
                <a16:creationId xmlns:a16="http://schemas.microsoft.com/office/drawing/2014/main" id="{0709EE58-1576-175D-2D86-DA9BDBF36D97}"/>
              </a:ext>
            </a:extLst>
          </p:cNvPr>
          <p:cNvPicPr>
            <a:picLocks noGrp="1" noChangeAspect="1"/>
          </p:cNvPicPr>
          <p:nvPr>
            <p:ph idx="1"/>
          </p:nvPr>
        </p:nvPicPr>
        <p:blipFill>
          <a:blip r:embed="rId3"/>
          <a:srcRect l="16485" t="26555" r="16487" b="14815"/>
          <a:stretch/>
        </p:blipFill>
        <p:spPr>
          <a:xfrm>
            <a:off x="839416" y="1628800"/>
            <a:ext cx="8267280" cy="4248472"/>
          </a:xfrm>
        </p:spPr>
      </p:pic>
      <p:sp>
        <p:nvSpPr>
          <p:cNvPr id="8" name="Platshållare för text 7">
            <a:extLst>
              <a:ext uri="{FF2B5EF4-FFF2-40B4-BE49-F238E27FC236}">
                <a16:creationId xmlns:a16="http://schemas.microsoft.com/office/drawing/2014/main" id="{36FA3FE6-6355-0336-3ED0-5EAE759208D9}"/>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793759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A8E56014-7040-9D79-4582-C3F660D20F7A}"/>
              </a:ext>
            </a:extLst>
          </p:cNvPr>
          <p:cNvSpPr>
            <a:spLocks noGrp="1"/>
          </p:cNvSpPr>
          <p:nvPr>
            <p:ph type="title"/>
          </p:nvPr>
        </p:nvSpPr>
        <p:spPr/>
        <p:txBody>
          <a:bodyPr/>
          <a:lstStyle/>
          <a:p>
            <a:r>
              <a:rPr lang="sv-SE" dirty="0"/>
              <a:t>The </a:t>
            </a:r>
            <a:r>
              <a:rPr lang="sv-SE" dirty="0" err="1"/>
              <a:t>goals</a:t>
            </a:r>
            <a:r>
              <a:rPr lang="sv-SE" dirty="0"/>
              <a:t> for </a:t>
            </a:r>
            <a:r>
              <a:rPr lang="sv-SE" dirty="0" err="1"/>
              <a:t>children</a:t>
            </a:r>
            <a:r>
              <a:rPr lang="sv-SE" dirty="0"/>
              <a:t> and </a:t>
            </a:r>
            <a:r>
              <a:rPr lang="sv-SE" dirty="0" err="1"/>
              <a:t>young</a:t>
            </a:r>
            <a:r>
              <a:rPr lang="sv-SE" dirty="0"/>
              <a:t> </a:t>
            </a:r>
            <a:r>
              <a:rPr lang="sv-SE" dirty="0" err="1"/>
              <a:t>people</a:t>
            </a:r>
            <a:r>
              <a:rPr lang="sv-SE" dirty="0"/>
              <a:t> </a:t>
            </a:r>
          </a:p>
        </p:txBody>
      </p:sp>
      <p:sp>
        <p:nvSpPr>
          <p:cNvPr id="8" name="Platshållare för text 7">
            <a:extLst>
              <a:ext uri="{FF2B5EF4-FFF2-40B4-BE49-F238E27FC236}">
                <a16:creationId xmlns:a16="http://schemas.microsoft.com/office/drawing/2014/main" id="{879DA359-BCE8-719A-3876-CD5512288361}"/>
              </a:ext>
            </a:extLst>
          </p:cNvPr>
          <p:cNvSpPr>
            <a:spLocks noGrp="1"/>
          </p:cNvSpPr>
          <p:nvPr>
            <p:ph type="body" sz="quarter" idx="15"/>
          </p:nvPr>
        </p:nvSpPr>
        <p:spPr/>
        <p:txBody>
          <a:bodyPr/>
          <a:lstStyle/>
          <a:p>
            <a:r>
              <a:rPr lang="sv-SE" dirty="0"/>
              <a:t>To </a:t>
            </a:r>
            <a:r>
              <a:rPr lang="sv-SE" dirty="0" err="1"/>
              <a:t>normalize</a:t>
            </a:r>
            <a:r>
              <a:rPr lang="sv-SE" dirty="0"/>
              <a:t> HIV as a </a:t>
            </a:r>
            <a:r>
              <a:rPr lang="sv-SE" dirty="0" err="1"/>
              <a:t>chronic</a:t>
            </a:r>
            <a:r>
              <a:rPr lang="sv-SE" dirty="0"/>
              <a:t> </a:t>
            </a:r>
            <a:r>
              <a:rPr lang="sv-SE" dirty="0" err="1"/>
              <a:t>disease</a:t>
            </a:r>
            <a:r>
              <a:rPr lang="sv-SE" dirty="0"/>
              <a:t> </a:t>
            </a:r>
            <a:r>
              <a:rPr lang="sv-SE" b="1" dirty="0"/>
              <a:t>for </a:t>
            </a:r>
            <a:r>
              <a:rPr lang="sv-SE" b="1" dirty="0" err="1"/>
              <a:t>children</a:t>
            </a:r>
            <a:r>
              <a:rPr lang="sv-SE" b="1" dirty="0"/>
              <a:t> and </a:t>
            </a:r>
            <a:r>
              <a:rPr lang="sv-SE" b="1" dirty="0" err="1"/>
              <a:t>young</a:t>
            </a:r>
            <a:r>
              <a:rPr lang="sv-SE" b="1" dirty="0"/>
              <a:t> </a:t>
            </a:r>
            <a:r>
              <a:rPr lang="sv-SE" b="1" dirty="0" err="1"/>
              <a:t>people</a:t>
            </a:r>
            <a:endParaRPr lang="sv-SE" b="1" dirty="0"/>
          </a:p>
        </p:txBody>
      </p:sp>
      <p:sp>
        <p:nvSpPr>
          <p:cNvPr id="9" name="Platshållare för text 8">
            <a:extLst>
              <a:ext uri="{FF2B5EF4-FFF2-40B4-BE49-F238E27FC236}">
                <a16:creationId xmlns:a16="http://schemas.microsoft.com/office/drawing/2014/main" id="{EF5B0DE2-8539-A0C4-83C0-8CB000A55BEA}"/>
              </a:ext>
            </a:extLst>
          </p:cNvPr>
          <p:cNvSpPr>
            <a:spLocks noGrp="1"/>
          </p:cNvSpPr>
          <p:nvPr>
            <p:ph type="body" sz="quarter" idx="16"/>
          </p:nvPr>
        </p:nvSpPr>
        <p:spPr/>
        <p:txBody>
          <a:bodyPr/>
          <a:lstStyle/>
          <a:p>
            <a:r>
              <a:rPr lang="sv-SE" dirty="0"/>
              <a:t>To </a:t>
            </a:r>
            <a:r>
              <a:rPr lang="sv-SE" dirty="0" err="1"/>
              <a:t>eliminate</a:t>
            </a:r>
            <a:r>
              <a:rPr lang="sv-SE" dirty="0"/>
              <a:t> HIV stigma </a:t>
            </a:r>
            <a:r>
              <a:rPr lang="sv-SE" b="1" dirty="0" err="1"/>
              <a:t>among</a:t>
            </a:r>
            <a:r>
              <a:rPr lang="sv-SE" b="1" dirty="0"/>
              <a:t> </a:t>
            </a:r>
            <a:r>
              <a:rPr lang="sv-SE" b="1" dirty="0" err="1"/>
              <a:t>children</a:t>
            </a:r>
            <a:r>
              <a:rPr lang="sv-SE" b="1" dirty="0"/>
              <a:t> and </a:t>
            </a:r>
            <a:r>
              <a:rPr lang="sv-SE" b="1" dirty="0" err="1"/>
              <a:t>young</a:t>
            </a:r>
            <a:r>
              <a:rPr lang="sv-SE" b="1" dirty="0"/>
              <a:t> </a:t>
            </a:r>
            <a:r>
              <a:rPr lang="sv-SE" b="1" dirty="0" err="1"/>
              <a:t>people</a:t>
            </a:r>
            <a:endParaRPr lang="sv-SE" b="1" dirty="0"/>
          </a:p>
        </p:txBody>
      </p:sp>
      <p:sp>
        <p:nvSpPr>
          <p:cNvPr id="10" name="Platshållare för text 9">
            <a:extLst>
              <a:ext uri="{FF2B5EF4-FFF2-40B4-BE49-F238E27FC236}">
                <a16:creationId xmlns:a16="http://schemas.microsoft.com/office/drawing/2014/main" id="{3B69A3A1-1F39-2980-4882-AB8BC79142B4}"/>
              </a:ext>
            </a:extLst>
          </p:cNvPr>
          <p:cNvSpPr>
            <a:spLocks noGrp="1"/>
          </p:cNvSpPr>
          <p:nvPr>
            <p:ph type="body" sz="quarter" idx="17"/>
          </p:nvPr>
        </p:nvSpPr>
        <p:spPr/>
        <p:txBody>
          <a:bodyPr/>
          <a:lstStyle/>
          <a:p>
            <a:r>
              <a:rPr lang="sv-SE" dirty="0"/>
              <a:t>To </a:t>
            </a:r>
            <a:r>
              <a:rPr lang="sv-SE" dirty="0" err="1"/>
              <a:t>improve</a:t>
            </a:r>
            <a:r>
              <a:rPr lang="sv-SE" dirty="0"/>
              <a:t> </a:t>
            </a:r>
            <a:r>
              <a:rPr lang="sv-SE" dirty="0" err="1"/>
              <a:t>living</a:t>
            </a:r>
            <a:r>
              <a:rPr lang="sv-SE" dirty="0"/>
              <a:t> </a:t>
            </a:r>
            <a:r>
              <a:rPr lang="sv-SE" dirty="0" err="1"/>
              <a:t>conditions</a:t>
            </a:r>
            <a:r>
              <a:rPr lang="sv-SE" dirty="0"/>
              <a:t> and </a:t>
            </a:r>
            <a:r>
              <a:rPr lang="sv-SE" dirty="0" err="1"/>
              <a:t>health</a:t>
            </a:r>
            <a:r>
              <a:rPr lang="sv-SE" dirty="0"/>
              <a:t> </a:t>
            </a:r>
            <a:r>
              <a:rPr lang="sv-SE" b="1" dirty="0"/>
              <a:t>for </a:t>
            </a:r>
            <a:r>
              <a:rPr lang="sv-SE" b="1" dirty="0" err="1"/>
              <a:t>children</a:t>
            </a:r>
            <a:r>
              <a:rPr lang="sv-SE" b="1" dirty="0"/>
              <a:t> and </a:t>
            </a:r>
            <a:r>
              <a:rPr lang="sv-SE" b="1" dirty="0" err="1"/>
              <a:t>young</a:t>
            </a:r>
            <a:r>
              <a:rPr lang="sv-SE" b="1" dirty="0"/>
              <a:t> </a:t>
            </a:r>
            <a:r>
              <a:rPr lang="sv-SE" b="1" dirty="0" err="1"/>
              <a:t>people</a:t>
            </a:r>
            <a:r>
              <a:rPr lang="sv-SE" b="1" dirty="0"/>
              <a:t> </a:t>
            </a:r>
            <a:r>
              <a:rPr lang="sv-SE" b="1" dirty="0" err="1"/>
              <a:t>with</a:t>
            </a:r>
            <a:r>
              <a:rPr lang="sv-SE" b="1" dirty="0"/>
              <a:t> HIV</a:t>
            </a:r>
          </a:p>
        </p:txBody>
      </p:sp>
      <p:sp>
        <p:nvSpPr>
          <p:cNvPr id="6" name="Platshållare för text 5">
            <a:extLst>
              <a:ext uri="{FF2B5EF4-FFF2-40B4-BE49-F238E27FC236}">
                <a16:creationId xmlns:a16="http://schemas.microsoft.com/office/drawing/2014/main" id="{28AC19B2-2379-02CB-767D-2C516BB0105B}"/>
              </a:ext>
            </a:extLst>
          </p:cNvPr>
          <p:cNvSpPr>
            <a:spLocks noGrp="1"/>
          </p:cNvSpPr>
          <p:nvPr>
            <p:ph type="body" sz="quarter" idx="11"/>
          </p:nvPr>
        </p:nvSpPr>
        <p:spPr/>
        <p:txBody>
          <a:bodyPr/>
          <a:lstStyle/>
          <a:p>
            <a:endParaRPr lang="sv-SE"/>
          </a:p>
        </p:txBody>
      </p:sp>
      <p:pic>
        <p:nvPicPr>
          <p:cNvPr id="15" name="Picture 4" descr="Det har nu gått drygt 6 år sedan jag fick min hivdiagnos. Tack vare dagens  hivmediciner lever jag med smittfri hiv – mina virusnivåer är omätbara,  vilket innebär att jag har samma">
            <a:extLst>
              <a:ext uri="{FF2B5EF4-FFF2-40B4-BE49-F238E27FC236}">
                <a16:creationId xmlns:a16="http://schemas.microsoft.com/office/drawing/2014/main" id="{988E934A-C972-0AC1-BB1D-15C09FA13346}"/>
              </a:ext>
            </a:extLst>
          </p:cNvPr>
          <p:cNvPicPr>
            <a:picLocks noGrp="1" noChangeAspect="1" noChangeArrowheads="1"/>
          </p:cNvPicPr>
          <p:nvPr>
            <p:ph type="pic" sz="quarter" idx="12"/>
          </p:nvPr>
        </p:nvPicPr>
        <p:blipFill>
          <a:blip r:embed="rId2">
            <a:extLst>
              <a:ext uri="{28A0092B-C50C-407E-A947-70E740481C1C}">
                <a14:useLocalDpi xmlns:a14="http://schemas.microsoft.com/office/drawing/2010/main" val="0"/>
              </a:ext>
            </a:extLst>
          </a:blip>
          <a:srcRect l="37" r="37"/>
          <a:stretch>
            <a:fillRect/>
          </a:stretch>
        </p:blipFill>
        <p:spPr bwMode="auto">
          <a:xfrm>
            <a:off x="1271588" y="1887538"/>
            <a:ext cx="2159000" cy="216058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4F83B9A5-93E2-294D-74EA-F94AB03707EF}"/>
              </a:ext>
            </a:extLst>
          </p:cNvPr>
          <p:cNvPicPr>
            <a:picLocks noGrp="1" noChangeAspect="1" noChangeArrowheads="1"/>
          </p:cNvPicPr>
          <p:nvPr>
            <p:ph type="pic" sz="quarter" idx="19"/>
          </p:nvPr>
        </p:nvPicPr>
        <p:blipFill>
          <a:blip r:embed="rId3">
            <a:extLst>
              <a:ext uri="{28A0092B-C50C-407E-A947-70E740481C1C}">
                <a14:useLocalDpi xmlns:a14="http://schemas.microsoft.com/office/drawing/2010/main" val="0"/>
              </a:ext>
            </a:extLst>
          </a:blip>
          <a:srcRect l="16667" r="1666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4E3EB14-5E6B-82FB-9DA4-167D9345D876}"/>
              </a:ext>
            </a:extLst>
          </p:cNvPr>
          <p:cNvPicPr>
            <a:picLocks noGrp="1" noChangeAspect="1" noChangeArrowheads="1"/>
          </p:cNvPicPr>
          <p:nvPr>
            <p:ph type="pic" sz="quarter" idx="18"/>
          </p:nvPr>
        </p:nvPicPr>
        <p:blipFill>
          <a:blip r:embed="rId4">
            <a:extLst>
              <a:ext uri="{28A0092B-C50C-407E-A947-70E740481C1C}">
                <a14:useLocalDpi xmlns:a14="http://schemas.microsoft.com/office/drawing/2010/main" val="0"/>
              </a:ext>
            </a:extLst>
          </a:blip>
          <a:srcRect l="16643" r="1664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258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9F40490E-87DA-581F-6DAB-4A6DB36A2CA8}"/>
              </a:ext>
            </a:extLst>
          </p:cNvPr>
          <p:cNvSpPr>
            <a:spLocks noGrp="1"/>
          </p:cNvSpPr>
          <p:nvPr>
            <p:ph type="title"/>
          </p:nvPr>
        </p:nvSpPr>
        <p:spPr/>
        <p:txBody>
          <a:bodyPr/>
          <a:lstStyle/>
          <a:p>
            <a:r>
              <a:rPr lang="sv-SE" dirty="0" err="1"/>
              <a:t>What</a:t>
            </a:r>
            <a:r>
              <a:rPr lang="sv-SE" dirty="0"/>
              <a:t> is </a:t>
            </a:r>
            <a:r>
              <a:rPr lang="sv-SE" dirty="0" err="1"/>
              <a:t>most</a:t>
            </a:r>
            <a:r>
              <a:rPr lang="sv-SE" dirty="0"/>
              <a:t> </a:t>
            </a:r>
            <a:r>
              <a:rPr lang="sv-SE" dirty="0" err="1"/>
              <a:t>important</a:t>
            </a:r>
            <a:r>
              <a:rPr lang="sv-SE" dirty="0"/>
              <a:t> to </a:t>
            </a:r>
            <a:r>
              <a:rPr lang="sv-SE" dirty="0" err="1"/>
              <a:t>prioritize</a:t>
            </a:r>
            <a:r>
              <a:rPr lang="sv-SE" dirty="0"/>
              <a:t>?</a:t>
            </a:r>
          </a:p>
        </p:txBody>
      </p:sp>
    </p:spTree>
    <p:extLst>
      <p:ext uri="{BB962C8B-B14F-4D97-AF65-F5344CB8AC3E}">
        <p14:creationId xmlns:p14="http://schemas.microsoft.com/office/powerpoint/2010/main" val="1488774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5EAD419F-A838-6C64-184D-F8F6AA9CFF56}"/>
              </a:ext>
            </a:extLst>
          </p:cNvPr>
          <p:cNvSpPr>
            <a:spLocks noGrp="1"/>
          </p:cNvSpPr>
          <p:nvPr>
            <p:ph type="title"/>
          </p:nvPr>
        </p:nvSpPr>
        <p:spPr/>
        <p:txBody>
          <a:bodyPr/>
          <a:lstStyle/>
          <a:p>
            <a:br>
              <a:rPr lang="sv-SE" sz="3600" dirty="0"/>
            </a:br>
            <a:br>
              <a:rPr lang="sv-SE" sz="3200" dirty="0"/>
            </a:br>
            <a:endParaRPr lang="sv-SE" dirty="0"/>
          </a:p>
        </p:txBody>
      </p:sp>
      <p:sp>
        <p:nvSpPr>
          <p:cNvPr id="10" name="Platshållare för innehåll 9">
            <a:extLst>
              <a:ext uri="{FF2B5EF4-FFF2-40B4-BE49-F238E27FC236}">
                <a16:creationId xmlns:a16="http://schemas.microsoft.com/office/drawing/2014/main" id="{E90A15DA-3B05-F921-A14F-3E73385C0DD6}"/>
              </a:ext>
            </a:extLst>
          </p:cNvPr>
          <p:cNvSpPr>
            <a:spLocks noGrp="1"/>
          </p:cNvSpPr>
          <p:nvPr>
            <p:ph idx="1"/>
          </p:nvPr>
        </p:nvSpPr>
        <p:spPr>
          <a:xfrm>
            <a:off x="407369" y="692696"/>
            <a:ext cx="6192687" cy="4901988"/>
          </a:xfrm>
        </p:spPr>
        <p:txBody>
          <a:bodyPr/>
          <a:lstStyle/>
          <a:p>
            <a:r>
              <a:rPr lang="sv-SE" sz="3200" dirty="0"/>
              <a:t>a) </a:t>
            </a:r>
            <a:r>
              <a:rPr lang="sv-SE" sz="3200" dirty="0" err="1"/>
              <a:t>normalize</a:t>
            </a:r>
            <a:r>
              <a:rPr lang="sv-SE" sz="3200" dirty="0"/>
              <a:t> HIV, </a:t>
            </a:r>
            <a:r>
              <a:rPr lang="sv-SE" sz="3200" dirty="0" err="1"/>
              <a:t>without</a:t>
            </a:r>
            <a:r>
              <a:rPr lang="sv-SE" sz="3200" dirty="0"/>
              <a:t> </a:t>
            </a:r>
            <a:r>
              <a:rPr lang="sv-SE" sz="3200" dirty="0" err="1"/>
              <a:t>disregarding</a:t>
            </a:r>
            <a:r>
              <a:rPr lang="sv-SE" sz="3200" dirty="0"/>
              <a:t> the </a:t>
            </a:r>
            <a:r>
              <a:rPr lang="sv-SE" sz="3200" dirty="0" err="1"/>
              <a:t>challenges</a:t>
            </a:r>
            <a:r>
              <a:rPr lang="sv-SE" sz="3200" dirty="0"/>
              <a:t>?</a:t>
            </a:r>
          </a:p>
          <a:p>
            <a:r>
              <a:rPr lang="sv-SE" sz="3200" dirty="0"/>
              <a:t>b) </a:t>
            </a:r>
            <a:r>
              <a:rPr lang="sv-SE" sz="3200" dirty="0" err="1"/>
              <a:t>eliminate</a:t>
            </a:r>
            <a:r>
              <a:rPr lang="sv-SE" sz="3200" dirty="0"/>
              <a:t> HIV stigma </a:t>
            </a:r>
            <a:r>
              <a:rPr lang="sv-SE" sz="3200" dirty="0" err="1"/>
              <a:t>among</a:t>
            </a:r>
            <a:r>
              <a:rPr lang="sv-SE" sz="3200" dirty="0"/>
              <a:t> </a:t>
            </a:r>
            <a:r>
              <a:rPr lang="sv-SE" sz="3200" dirty="0" err="1"/>
              <a:t>children</a:t>
            </a:r>
            <a:r>
              <a:rPr lang="sv-SE" sz="3200" dirty="0"/>
              <a:t> and </a:t>
            </a:r>
            <a:r>
              <a:rPr lang="sv-SE" sz="3200" dirty="0" err="1"/>
              <a:t>young</a:t>
            </a:r>
            <a:r>
              <a:rPr lang="sv-SE" sz="3200" dirty="0"/>
              <a:t> </a:t>
            </a:r>
            <a:r>
              <a:rPr lang="sv-SE" sz="3200" dirty="0" err="1"/>
              <a:t>people</a:t>
            </a:r>
            <a:r>
              <a:rPr lang="sv-SE" sz="3200" dirty="0"/>
              <a:t> in Sweden</a:t>
            </a:r>
          </a:p>
        </p:txBody>
      </p:sp>
      <p:pic>
        <p:nvPicPr>
          <p:cNvPr id="1026" name="Picture 2">
            <a:extLst>
              <a:ext uri="{FF2B5EF4-FFF2-40B4-BE49-F238E27FC236}">
                <a16:creationId xmlns:a16="http://schemas.microsoft.com/office/drawing/2014/main" id="{2E6181BB-00B6-B11F-E375-0D72FA8CA9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324" y="-214164"/>
            <a:ext cx="6667500" cy="666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0017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p:cNvSpPr>
            <a:spLocks noGrp="1"/>
          </p:cNvSpPr>
          <p:nvPr>
            <p:ph type="title"/>
          </p:nvPr>
        </p:nvSpPr>
        <p:spPr/>
        <p:txBody>
          <a:bodyPr/>
          <a:lstStyle/>
          <a:p>
            <a:r>
              <a:rPr lang="sv-SE" dirty="0" err="1"/>
              <a:t>Please</a:t>
            </a:r>
            <a:r>
              <a:rPr lang="sv-SE" dirty="0"/>
              <a:t> get in touch!</a:t>
            </a:r>
          </a:p>
        </p:txBody>
      </p:sp>
      <p:sp>
        <p:nvSpPr>
          <p:cNvPr id="17" name="Platshållare för text 16"/>
          <p:cNvSpPr>
            <a:spLocks noGrp="1"/>
          </p:cNvSpPr>
          <p:nvPr>
            <p:ph type="body" sz="quarter" idx="11"/>
          </p:nvPr>
        </p:nvSpPr>
        <p:spPr/>
        <p:txBody>
          <a:bodyPr/>
          <a:lstStyle/>
          <a:p>
            <a:endParaRPr lang="sv-SE" dirty="0"/>
          </a:p>
        </p:txBody>
      </p:sp>
      <p:sp>
        <p:nvSpPr>
          <p:cNvPr id="7" name="Platshållare för innehåll 6"/>
          <p:cNvSpPr>
            <a:spLocks noGrp="1"/>
          </p:cNvSpPr>
          <p:nvPr>
            <p:ph type="body" sz="quarter" idx="13"/>
          </p:nvPr>
        </p:nvSpPr>
        <p:spPr/>
        <p:txBody>
          <a:bodyPr/>
          <a:lstStyle/>
          <a:p>
            <a:r>
              <a:rPr lang="sv-SE" dirty="0">
                <a:hlinkClick r:id="rId2"/>
              </a:rPr>
              <a:t>Desiree.ljungcrantz@folkhalsomyndigheten.se</a:t>
            </a:r>
            <a:r>
              <a:rPr lang="sv-SE" dirty="0"/>
              <a:t> </a:t>
            </a:r>
          </a:p>
        </p:txBody>
      </p:sp>
      <p:pic>
        <p:nvPicPr>
          <p:cNvPr id="11" name="Platshållare för bild 15">
            <a:extLs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2216680" y="701480"/>
            <a:ext cx="3600000" cy="3600000"/>
          </a:xfrm>
          <a:prstGeom prst="rect">
            <a:avLst/>
          </a:prstGeom>
        </p:spPr>
      </p:pic>
      <p:pic>
        <p:nvPicPr>
          <p:cNvPr id="5" name="Platshållare för bild 4">
            <a:extLst>
              <a:ext uri="{FF2B5EF4-FFF2-40B4-BE49-F238E27FC236}">
                <a16:creationId xmlns:a16="http://schemas.microsoft.com/office/drawing/2014/main" id="{2EF87C81-5066-4F01-95CF-22DDB72A69BA}"/>
              </a:ext>
            </a:extLst>
          </p:cNvPr>
          <p:cNvPicPr>
            <a:picLocks noGrp="1" noChangeAspect="1"/>
          </p:cNvPicPr>
          <p:nvPr>
            <p:ph type="pic" sz="quarter" idx="12"/>
          </p:nvPr>
        </p:nvPicPr>
        <p:blipFill rotWithShape="1">
          <a:blip r:embed="rId4">
            <a:extLst>
              <a:ext uri="{96DAC541-7B7A-43D3-8B79-37D633B846F1}">
                <asvg:svgBlip xmlns:asvg="http://schemas.microsoft.com/office/drawing/2016/SVG/main" r:embed="rId5"/>
              </a:ext>
            </a:extLst>
          </a:blip>
          <a:srcRect l="-66" t="-5692" r="-66" b="-10590"/>
          <a:stretch/>
        </p:blipFill>
        <p:spPr>
          <a:xfrm>
            <a:off x="4296000" y="549080"/>
            <a:ext cx="3600000" cy="3600000"/>
          </a:xfrm>
        </p:spPr>
      </p:pic>
      <p:pic>
        <p:nvPicPr>
          <p:cNvPr id="13" name="Bild 12">
            <a:extLst>
              <a:ext uri="{FF2B5EF4-FFF2-40B4-BE49-F238E27FC236}">
                <a16:creationId xmlns:a16="http://schemas.microsoft.com/office/drawing/2014/main" id="{98179871-781D-448F-ABA4-00293E215B9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277913" y="545384"/>
            <a:ext cx="2181225" cy="3429000"/>
          </a:xfrm>
          <a:prstGeom prst="rect">
            <a:avLst/>
          </a:prstGeom>
        </p:spPr>
      </p:pic>
    </p:spTree>
    <p:extLst>
      <p:ext uri="{BB962C8B-B14F-4D97-AF65-F5344CB8AC3E}">
        <p14:creationId xmlns:p14="http://schemas.microsoft.com/office/powerpoint/2010/main" val="36587287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p:cNvSpPr>
            <a:spLocks noGrp="1"/>
          </p:cNvSpPr>
          <p:nvPr>
            <p:ph type="ctrTitle"/>
          </p:nvPr>
        </p:nvSpPr>
        <p:spPr/>
        <p:txBody>
          <a:bodyPr/>
          <a:lstStyle/>
          <a:p>
            <a:r>
              <a:rPr lang="sv-SE" dirty="0" err="1"/>
              <a:t>Thank</a:t>
            </a:r>
            <a:r>
              <a:rPr lang="sv-SE" dirty="0"/>
              <a:t> </a:t>
            </a:r>
            <a:r>
              <a:rPr lang="sv-SE" dirty="0" err="1"/>
              <a:t>you</a:t>
            </a:r>
            <a:r>
              <a:rPr lang="sv-SE" dirty="0"/>
              <a:t>!</a:t>
            </a:r>
          </a:p>
        </p:txBody>
      </p:sp>
      <p:sp>
        <p:nvSpPr>
          <p:cNvPr id="4" name="Underrubrik 3"/>
          <p:cNvSpPr>
            <a:spLocks noGrp="1"/>
          </p:cNvSpPr>
          <p:nvPr>
            <p:ph type="subTitle" idx="1"/>
          </p:nvPr>
        </p:nvSpPr>
        <p:spPr/>
        <p:txBody>
          <a:bodyPr/>
          <a:lstStyle/>
          <a:p>
            <a:r>
              <a:rPr lang="sv-SE" dirty="0"/>
              <a:t>Håll dig uppdaterad via vår webbplats,</a:t>
            </a:r>
            <a:br>
              <a:rPr lang="sv-SE" dirty="0"/>
            </a:br>
            <a:r>
              <a:rPr lang="sv-SE" dirty="0"/>
              <a:t>vårt nyhetsbrev och våra sociala medier.</a:t>
            </a:r>
          </a:p>
        </p:txBody>
      </p:sp>
    </p:spTree>
    <p:custDataLst>
      <p:tags r:id="rId1"/>
    </p:custDataLst>
    <p:extLst>
      <p:ext uri="{BB962C8B-B14F-4D97-AF65-F5344CB8AC3E}">
        <p14:creationId xmlns:p14="http://schemas.microsoft.com/office/powerpoint/2010/main" val="1858514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SLIDE_COUNT" val="6"/>
  <p:tag name="ARTICULATE_PROJECT_OPEN" val="0"/>
  <p:tag name="ASSISTID" val="42b386cf-21e6-4822-b2f6-f3290d33e10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Fohm SE">
  <a:themeElements>
    <a:clrScheme name="Fohm2025">
      <a:dk1>
        <a:sysClr val="windowText" lastClr="000000"/>
      </a:dk1>
      <a:lt1>
        <a:sysClr val="window" lastClr="FFFFFF"/>
      </a:lt1>
      <a:dk2>
        <a:srgbClr val="757575"/>
      </a:dk2>
      <a:lt2>
        <a:srgbClr val="FAFAFA"/>
      </a:lt2>
      <a:accent1>
        <a:srgbClr val="0065AC"/>
      </a:accent1>
      <a:accent2>
        <a:srgbClr val="FA6400"/>
      </a:accent2>
      <a:accent3>
        <a:srgbClr val="009284"/>
      </a:accent3>
      <a:accent4>
        <a:srgbClr val="951B81"/>
      </a:accent4>
      <a:accent5>
        <a:srgbClr val="CC1423"/>
      </a:accent5>
      <a:accent6>
        <a:srgbClr val="E6007E"/>
      </a:accent6>
      <a:hlink>
        <a:srgbClr val="0065AC"/>
      </a:hlink>
      <a:folHlink>
        <a:srgbClr val="0065AC"/>
      </a:folHlink>
    </a:clrScheme>
    <a:fontScheme name="FoHM 20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Dekor 1 100%">
      <a:srgbClr val="E30613"/>
    </a:custClr>
    <a:custClr name="Dekor 1 60%">
      <a:srgbClr val="EE6A71"/>
    </a:custClr>
    <a:custClr name="Dekor 1 30%">
      <a:srgbClr val="F7B4B8"/>
    </a:custClr>
    <a:custClr name="Dekor 2 100%">
      <a:srgbClr val="951B81"/>
    </a:custClr>
    <a:custClr name="Dekor 2 60%">
      <a:srgbClr val="BF76B3"/>
    </a:custClr>
    <a:custClr name="Dekor 2 30%">
      <a:srgbClr val="DFBAD9"/>
    </a:custClr>
    <a:custClr name="Dekor 3 100%">
      <a:srgbClr val="009FE3"/>
    </a:custClr>
    <a:custClr name="Dekor 3 60%">
      <a:srgbClr val="66C5EE"/>
    </a:custClr>
    <a:custClr name="Dekor 3 30%">
      <a:srgbClr val="B2E2F7"/>
    </a:custClr>
    <a:custClr name="Dekor 4 100%">
      <a:srgbClr val="E6007E"/>
    </a:custClr>
    <a:custClr name="Dekor 4 60%">
      <a:srgbClr val="F066B2"/>
    </a:custClr>
    <a:custClr name="Dekor 4 30%">
      <a:srgbClr val="F7B2D8"/>
    </a:custClr>
    <a:custClr name="Dekor 5 100%">
      <a:srgbClr val="95C11F"/>
    </a:custClr>
    <a:custClr name="Dekor 5 60%">
      <a:srgbClr val="BFDA79"/>
    </a:custClr>
    <a:custClr name="Dekor 5 30%">
      <a:srgbClr val="DFECBB"/>
    </a:custClr>
    <a:custClr name="Orange 100%">
      <a:srgbClr val="FF6600"/>
    </a:custClr>
    <a:custClr name="Orange 60%">
      <a:srgbClr val="FFA466"/>
    </a:custClr>
    <a:custClr name="Orange 30%">
      <a:srgbClr val="FFD1B2"/>
    </a:custClr>
    <a:custClr name="Grön">
      <a:srgbClr val="009284"/>
    </a:custClr>
    <a:custClr name="Blå">
      <a:srgbClr val="0065AC"/>
    </a:custClr>
    <a:custClr name="Gul">
      <a:srgbClr val="F1C300"/>
    </a:custClr>
  </a:custClrLst>
  <a:extLst>
    <a:ext uri="{05A4C25C-085E-4340-85A3-A5531E510DB2}">
      <thm15:themeFamily xmlns:thm15="http://schemas.microsoft.com/office/thememl/2012/main" name="PPT svensk v3.4.1.potx" id="{1C43954C-520F-476D-80C7-A06767B141E0}" vid="{E92D7028-7CDD-44B6-AF89-0935CFB41BEE}"/>
    </a:ext>
  </a:extLst>
</a:theme>
</file>

<file path=ppt/theme/theme2.xml><?xml version="1.0" encoding="utf-8"?>
<a:theme xmlns:a="http://schemas.openxmlformats.org/drawingml/2006/main" name="Fohm + Globala målen SE">
  <a:themeElements>
    <a:clrScheme name="Fohm2025">
      <a:dk1>
        <a:sysClr val="windowText" lastClr="000000"/>
      </a:dk1>
      <a:lt1>
        <a:sysClr val="window" lastClr="FFFFFF"/>
      </a:lt1>
      <a:dk2>
        <a:srgbClr val="757575"/>
      </a:dk2>
      <a:lt2>
        <a:srgbClr val="FAFAFA"/>
      </a:lt2>
      <a:accent1>
        <a:srgbClr val="0065AC"/>
      </a:accent1>
      <a:accent2>
        <a:srgbClr val="FA6400"/>
      </a:accent2>
      <a:accent3>
        <a:srgbClr val="009284"/>
      </a:accent3>
      <a:accent4>
        <a:srgbClr val="951B81"/>
      </a:accent4>
      <a:accent5>
        <a:srgbClr val="CC1423"/>
      </a:accent5>
      <a:accent6>
        <a:srgbClr val="E6007E"/>
      </a:accent6>
      <a:hlink>
        <a:srgbClr val="0065AC"/>
      </a:hlink>
      <a:folHlink>
        <a:srgbClr val="0065A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vensk v3.4.1.potx" id="{1C43954C-520F-476D-80C7-A06767B141E0}" vid="{FE1C02F3-441B-478C-854C-99488BF25FCF}"/>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9292514-BFF2-4E15-B1BD-8D37C5720EEA}">
  <we:reference id="wa104051163" version="1.2.0.3" store="sv-SE" storeType="OMEX"/>
  <we:alternateReferences>
    <we:reference id="wa104051163" version="1.2.0.3" store="wa1040511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a674499c-19e7-48b3-b201-869e5f0816d3">
      <UserInfo>
        <DisplayName>Lena Ingvarsdotter Ekroth</DisplayName>
        <AccountId>3056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D23A24D227A7943AEF7C97163624B22" ma:contentTypeVersion="" ma:contentTypeDescription="Skapa ett nytt dokument." ma:contentTypeScope="" ma:versionID="d5019452da052a57601d05bbbd60ff2d">
  <xsd:schema xmlns:xsd="http://www.w3.org/2001/XMLSchema" xmlns:xs="http://www.w3.org/2001/XMLSchema" xmlns:p="http://schemas.microsoft.com/office/2006/metadata/properties" xmlns:ns2="a674499c-19e7-48b3-b201-869e5f0816d3" targetNamespace="http://schemas.microsoft.com/office/2006/metadata/properties" ma:root="true" ma:fieldsID="5affaa57d4890126feacc40463a3073c" ns2:_="">
    <xsd:import namespace="a674499c-19e7-48b3-b201-869e5f0816d3"/>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74499c-19e7-48b3-b201-869e5f0816d3" elementFormDefault="qualified">
    <xsd:import namespace="http://schemas.microsoft.com/office/2006/documentManagement/types"/>
    <xsd:import namespace="http://schemas.microsoft.com/office/infopath/2007/PartnerControls"/>
    <xsd:element name="SharedWithUsers" ma:index="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C0FE3E-08DD-44D0-82CA-96AF3E48D195}">
  <ds:schemaRefs>
    <ds:schemaRef ds:uri="http://schemas.microsoft.com/sharepoint/v3/contenttype/forms"/>
  </ds:schemaRefs>
</ds:datastoreItem>
</file>

<file path=customXml/itemProps2.xml><?xml version="1.0" encoding="utf-8"?>
<ds:datastoreItem xmlns:ds="http://schemas.openxmlformats.org/officeDocument/2006/customXml" ds:itemID="{5077330D-AFB2-4AB5-8DC5-77089866F137}">
  <ds:schemaRefs>
    <ds:schemaRef ds:uri="http://purl.org/dc/elements/1.1/"/>
    <ds:schemaRef ds:uri="http://schemas.microsoft.com/office/2006/documentManagement/types"/>
    <ds:schemaRef ds:uri="http://purl.org/dc/dcmitype/"/>
    <ds:schemaRef ds:uri="a674499c-19e7-48b3-b201-869e5f0816d3"/>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13247775-3BF8-45AC-B730-327F82A84A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74499c-19e7-48b3-b201-869e5f0816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695</TotalTime>
  <Words>1290</Words>
  <Application>Microsoft Office PowerPoint</Application>
  <PresentationFormat>Bredbild</PresentationFormat>
  <Paragraphs>151</Paragraphs>
  <Slides>28</Slides>
  <Notes>12</Notes>
  <HiddenSlides>0</HiddenSlides>
  <MMClips>0</MMClips>
  <ScaleCrop>false</ScaleCrop>
  <HeadingPairs>
    <vt:vector size="6" baseType="variant">
      <vt:variant>
        <vt:lpstr>Använt teckensnitt</vt:lpstr>
      </vt:variant>
      <vt:variant>
        <vt:i4>6</vt:i4>
      </vt:variant>
      <vt:variant>
        <vt:lpstr>Tema</vt:lpstr>
      </vt:variant>
      <vt:variant>
        <vt:i4>2</vt:i4>
      </vt:variant>
      <vt:variant>
        <vt:lpstr>Bildrubriker</vt:lpstr>
      </vt:variant>
      <vt:variant>
        <vt:i4>28</vt:i4>
      </vt:variant>
    </vt:vector>
  </HeadingPairs>
  <TitlesOfParts>
    <vt:vector size="36" baseType="lpstr">
      <vt:lpstr>Arial</vt:lpstr>
      <vt:lpstr>Inter</vt:lpstr>
      <vt:lpstr>notoSans</vt:lpstr>
      <vt:lpstr>Tahoma</vt:lpstr>
      <vt:lpstr>Times New Roman</vt:lpstr>
      <vt:lpstr>Wingdings</vt:lpstr>
      <vt:lpstr>Fohm SE</vt:lpstr>
      <vt:lpstr>Fohm + Globala målen SE</vt:lpstr>
      <vt:lpstr>HIV stigma: Status and future for children and young people?</vt:lpstr>
      <vt:lpstr>Aim and outline</vt:lpstr>
      <vt:lpstr>PowerPoint-presentation</vt:lpstr>
      <vt:lpstr>5.1: Global Partnership to fight Stigma and Discrimination </vt:lpstr>
      <vt:lpstr>The Swedish Context</vt:lpstr>
      <vt:lpstr>National strategy against HIV/AIDS and certain sexually transmitted infections (2024)</vt:lpstr>
      <vt:lpstr>In other words, the goals are:</vt:lpstr>
      <vt:lpstr>HIV in Sweden: The group: 8,588 people at the turn of the year 2024/2025 (InfCareHIV). </vt:lpstr>
      <vt:lpstr>PowerPoint-presentation</vt:lpstr>
      <vt:lpstr>PowerPoint-presentation</vt:lpstr>
      <vt:lpstr>A changing world – with more children and young people with HIV in Sweden ahead?</vt:lpstr>
      <vt:lpstr>Knowledge and attitudes</vt:lpstr>
      <vt:lpstr>Public knowledge and attitudes</vt:lpstr>
      <vt:lpstr>What is HIV stigma?</vt:lpstr>
      <vt:lpstr>Four dimensions of stigma: living conditions for PLHIV and their consequences for health and quality of life</vt:lpstr>
      <vt:lpstr>Why HIV stigma in Sweden?</vt:lpstr>
      <vt:lpstr> HIV stigma among children and young people in Sweden</vt:lpstr>
      <vt:lpstr>Consequences for children and young people in Sweden</vt:lpstr>
      <vt:lpstr>PowerPoint-presentation</vt:lpstr>
      <vt:lpstr>Children’s rights </vt:lpstr>
      <vt:lpstr>The UN Convention on the Rights of the Child</vt:lpstr>
      <vt:lpstr>Which methods work?</vt:lpstr>
      <vt:lpstr>Research summary on effective stigma-reducing methods</vt:lpstr>
      <vt:lpstr>The goals for children and young people </vt:lpstr>
      <vt:lpstr>What is most important to prioritize?</vt:lpstr>
      <vt:lpstr>  </vt:lpstr>
      <vt:lpstr>Please get in touch!</vt:lpstr>
      <vt:lpstr>Thank you!</vt:lpstr>
    </vt:vector>
  </TitlesOfParts>
  <Manager/>
  <Company>Folkhälsomyndigheten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Desireé Ljungcrantz</dc:creator>
  <cp:keywords/>
  <dc:description/>
  <cp:lastModifiedBy>Desireé Ljungcrantz</cp:lastModifiedBy>
  <cp:revision>100</cp:revision>
  <cp:lastPrinted>2022-05-19T12:38:09Z</cp:lastPrinted>
  <dcterms:created xsi:type="dcterms:W3CDTF">2026-09-11T11:57:27Z</dcterms:created>
  <dcterms:modified xsi:type="dcterms:W3CDTF">2026-09-23T15:58:26Z</dcterms:modified>
  <cp:category/>
  <cp:contentStatus>v3.4.1 2025-11-07</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0x0101001D23A24D227A7943AEF7C97163624B22</vt:lpwstr>
  </property>
  <property fmtid="{D5CDD505-2E9C-101B-9397-08002B2CF9AE}" pid="3" name="ArticulateGUID">
    <vt:lpwstr>79779D07-735C-4808-BBCC-7E8B10D00581</vt:lpwstr>
  </property>
  <property fmtid="{D5CDD505-2E9C-101B-9397-08002B2CF9AE}" pid="4" name="ArticulatePath">
    <vt:lpwstr>http://portal.fohm.local/samarbete/kommunikation/Gemensam%20planering%20och%20verktyg/Upplägg%20av%20vår%20hantering%20av%20myndighetens%20ppt/Uppdaterad%20mall/PPT-mall%202022</vt:lpwstr>
  </property>
  <property fmtid="{D5CDD505-2E9C-101B-9397-08002B2CF9AE}" pid="5" name="CloudStatistics_StoryID">
    <vt:lpwstr>f9318ebb-49a9-4c05-8c01-71305ce428a2</vt:lpwstr>
  </property>
</Properties>
</file>